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13" r:id="rId4"/>
    <p:sldId id="314" r:id="rId5"/>
    <p:sldId id="315" r:id="rId6"/>
    <p:sldId id="297" r:id="rId7"/>
    <p:sldId id="298" r:id="rId8"/>
    <p:sldId id="309" r:id="rId9"/>
    <p:sldId id="299" r:id="rId10"/>
    <p:sldId id="301" r:id="rId11"/>
    <p:sldId id="302" r:id="rId12"/>
    <p:sldId id="311" r:id="rId13"/>
    <p:sldId id="304" r:id="rId14"/>
    <p:sldId id="305" r:id="rId15"/>
    <p:sldId id="308" r:id="rId16"/>
    <p:sldId id="307" r:id="rId17"/>
  </p:sldIdLst>
  <p:sldSz cx="9144000" cy="6858000" type="screen4x3"/>
  <p:notesSz cx="9979025" cy="6834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>
        <p:scale>
          <a:sx n="60" d="100"/>
          <a:sy n="60" d="100"/>
        </p:scale>
        <p:origin x="-183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52473" y="1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A2425-1780-4C91-B173-5954A181E874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91294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52473" y="6491294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42ADB-7024-49C4-A198-047AEC9A0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8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2435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53088" y="1"/>
            <a:ext cx="432435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06F82-5FA0-4501-869B-15D2630CF06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2763"/>
            <a:ext cx="3416300" cy="256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8538" y="3246439"/>
            <a:ext cx="7981951" cy="3074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91288"/>
            <a:ext cx="432435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53088" y="6491288"/>
            <a:ext cx="432435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4C40D-A397-476D-978D-47B890D7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7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499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81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54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37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614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72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551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7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6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65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26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760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86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426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905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C40D-A397-476D-978D-47B890D7421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0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5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1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8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7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8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1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69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8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77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474A-B75C-4129-843F-5988480487DE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3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.uca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sh.co.uk/" TargetMode="External"/><Relationship Id="rId3" Type="http://schemas.openxmlformats.org/officeDocument/2006/relationships/hyperlink" Target="http://www.ucas.com/" TargetMode="External"/><Relationship Id="rId7" Type="http://schemas.openxmlformats.org/officeDocument/2006/relationships/hyperlink" Target="http://www.bestcourse4m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hatuni.com/" TargetMode="External"/><Relationship Id="rId5" Type="http://schemas.openxmlformats.org/officeDocument/2006/relationships/hyperlink" Target="http://www.icould.com/" TargetMode="External"/><Relationship Id="rId4" Type="http://schemas.openxmlformats.org/officeDocument/2006/relationships/hyperlink" Target="http://www.sacu-student.com/" TargetMode="External"/><Relationship Id="rId9" Type="http://schemas.openxmlformats.org/officeDocument/2006/relationships/hyperlink" Target="http://www.guardian.co.uk/education/universitygu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461129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Career Pathways </a:t>
            </a:r>
            <a:br>
              <a:rPr lang="en-GB" sz="6000" b="1" dirty="0" smtClean="0"/>
            </a:br>
            <a:r>
              <a:rPr lang="en-GB" sz="6000" b="1" dirty="0" smtClean="0"/>
              <a:t>and Informed Decisions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Year 13 General Studies </a:t>
            </a:r>
            <a:br>
              <a:rPr lang="en-GB" dirty="0" smtClean="0"/>
            </a:br>
            <a:r>
              <a:rPr lang="en-GB" dirty="0"/>
              <a:t>P</a:t>
            </a:r>
            <a:r>
              <a:rPr lang="en-GB" dirty="0" smtClean="0"/>
              <a:t>owerPoint 1</a:t>
            </a:r>
            <a:endParaRPr lang="en-GB" dirty="0"/>
          </a:p>
        </p:txBody>
      </p:sp>
      <p:pic>
        <p:nvPicPr>
          <p:cNvPr id="3" name="Picture 1" descr="Description: C:\Users\mcarville061\AppData\Local\Microsoft\Windows\Temporary Internet Files\Content.Outlook\S8UFITSF\RH Logo Red PE Shi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085184"/>
            <a:ext cx="1259632" cy="16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 bwMode="auto">
          <a:xfrm>
            <a:off x="323528" y="5952063"/>
            <a:ext cx="2667636" cy="789305"/>
            <a:chOff x="-200652" y="0"/>
            <a:chExt cx="1788762" cy="790205"/>
          </a:xfrm>
        </p:grpSpPr>
        <p:pic>
          <p:nvPicPr>
            <p:cNvPr id="5" name="Picture 4" descr="facebook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0652" y="0"/>
              <a:ext cx="602201" cy="682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>
              <a:off x="401452" y="313095"/>
              <a:ext cx="1186658" cy="477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en-US" sz="2200" b="1" kern="1200" dirty="0" err="1">
                  <a:solidFill>
                    <a:srgbClr val="202960"/>
                  </a:solidFill>
                  <a:effectLst/>
                  <a:latin typeface="Arial"/>
                  <a:ea typeface="MS PGothic"/>
                </a:rPr>
                <a:t>rhscareers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7220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928992" cy="1143000"/>
          </a:xfrm>
        </p:spPr>
        <p:txBody>
          <a:bodyPr>
            <a:noAutofit/>
          </a:bodyPr>
          <a:lstStyle/>
          <a:p>
            <a:pPr algn="l"/>
            <a:r>
              <a:rPr lang="en-GB" sz="4000" b="1" u="sng" dirty="0" smtClean="0"/>
              <a:t>Open Days, Taster Courses </a:t>
            </a:r>
            <a:r>
              <a:rPr lang="en-GB" sz="3200" b="1" u="sng" dirty="0" smtClean="0"/>
              <a:t>&amp;</a:t>
            </a:r>
            <a:r>
              <a:rPr lang="en-GB" sz="4000" b="1" u="sng" dirty="0" smtClean="0"/>
              <a:t> Conventions</a:t>
            </a:r>
            <a:endParaRPr lang="en-GB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Open Days </a:t>
            </a:r>
            <a:r>
              <a:rPr lang="en-GB" dirty="0" smtClean="0"/>
              <a:t>– attending </a:t>
            </a:r>
            <a:r>
              <a:rPr lang="en-GB" dirty="0" err="1" smtClean="0"/>
              <a:t>uni</a:t>
            </a:r>
            <a:r>
              <a:rPr lang="en-GB" dirty="0" smtClean="0"/>
              <a:t> and college open days will not only give you a feel for the place but also enable you to gather information from lecturers and current students.</a:t>
            </a:r>
          </a:p>
          <a:p>
            <a:pPr marL="0" indent="0">
              <a:buNone/>
            </a:pPr>
            <a:r>
              <a:rPr lang="en-GB" b="1" dirty="0" smtClean="0"/>
              <a:t>Taster Courses </a:t>
            </a:r>
            <a:r>
              <a:rPr lang="en-GB" dirty="0" smtClean="0"/>
              <a:t>usually last from 2 to 4 days and give you the opportunity to experience a </a:t>
            </a:r>
            <a:r>
              <a:rPr lang="en-GB" dirty="0" err="1" smtClean="0"/>
              <a:t>uni’s</a:t>
            </a:r>
            <a:r>
              <a:rPr lang="en-GB" dirty="0" smtClean="0"/>
              <a:t> academic and social life.</a:t>
            </a:r>
          </a:p>
          <a:p>
            <a:pPr marL="0" indent="0">
              <a:buNone/>
            </a:pPr>
            <a:r>
              <a:rPr lang="en-GB" b="1" dirty="0" smtClean="0"/>
              <a:t>Careers and UCAS Conventions </a:t>
            </a:r>
            <a:r>
              <a:rPr lang="en-GB" dirty="0" smtClean="0"/>
              <a:t>provide an excellent opportunity to speak to admission tutors and graduate employers.</a:t>
            </a:r>
          </a:p>
          <a:p>
            <a:pPr marL="0" indent="0"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413949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-27384"/>
            <a:ext cx="9036496" cy="6885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Open Days – see </a:t>
            </a:r>
            <a:r>
              <a:rPr lang="en-GB" dirty="0">
                <a:hlinkClick r:id="rId3"/>
              </a:rPr>
              <a:t>www.search.ucas.com</a:t>
            </a:r>
            <a:r>
              <a:rPr lang="en-GB" dirty="0"/>
              <a:t> (</a:t>
            </a:r>
            <a:r>
              <a:rPr lang="en-GB" dirty="0" smtClean="0"/>
              <a:t>full list), RHS Careers Facebook page and individual </a:t>
            </a:r>
            <a:r>
              <a:rPr lang="en-GB" dirty="0" err="1" smtClean="0"/>
              <a:t>uni</a:t>
            </a:r>
            <a:r>
              <a:rPr lang="en-GB" dirty="0" smtClean="0"/>
              <a:t> websites.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dirty="0" smtClean="0"/>
              <a:t>Taster Courses - </a:t>
            </a:r>
            <a:r>
              <a:rPr lang="en-GB" dirty="0"/>
              <a:t>RHS Careers Facebook </a:t>
            </a:r>
            <a:r>
              <a:rPr lang="en-GB" dirty="0" smtClean="0"/>
              <a:t>page and </a:t>
            </a:r>
            <a:r>
              <a:rPr lang="en-GB" dirty="0" err="1" smtClean="0"/>
              <a:t>uni</a:t>
            </a:r>
            <a:r>
              <a:rPr lang="en-GB" dirty="0" smtClean="0"/>
              <a:t> </a:t>
            </a:r>
            <a:r>
              <a:rPr lang="en-GB" dirty="0"/>
              <a:t>websites.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dirty="0" smtClean="0"/>
              <a:t>Careers and UCAS Conventions – RHS Careers, FE and HE Convention will be on 28</a:t>
            </a:r>
            <a:r>
              <a:rPr lang="en-GB" baseline="30000" dirty="0" smtClean="0"/>
              <a:t>th</a:t>
            </a:r>
            <a:r>
              <a:rPr lang="en-GB" dirty="0" smtClean="0"/>
              <a:t> January 2016 and the UCAS  Convention will be during the first week of March.</a:t>
            </a:r>
          </a:p>
          <a:p>
            <a:pPr marL="0" indent="0" algn="ctr">
              <a:buNone/>
            </a:pPr>
            <a:endParaRPr lang="en-GB" sz="1000" b="1" dirty="0" smtClean="0"/>
          </a:p>
          <a:p>
            <a:pPr marL="0" indent="0">
              <a:buNone/>
            </a:pPr>
            <a:r>
              <a:rPr lang="en-GB" sz="3600" b="1" dirty="0" smtClean="0"/>
              <a:t>Record the details of any Open Days or Taster courses you would like to attend on page 1 of your Careers Booklet.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9307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-27384"/>
            <a:ext cx="9036496" cy="66247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1400" b="1" dirty="0" smtClean="0"/>
          </a:p>
          <a:p>
            <a:pPr marL="0" indent="0">
              <a:buNone/>
            </a:pPr>
            <a:r>
              <a:rPr lang="en-GB" sz="4800" b="1" dirty="0" smtClean="0"/>
              <a:t>In all cases, it is essential that you prepare questions before you go!</a:t>
            </a:r>
            <a:r>
              <a:rPr lang="en-GB" sz="4800" dirty="0"/>
              <a:t> </a:t>
            </a:r>
            <a:endParaRPr lang="en-GB" sz="4800" dirty="0" smtClean="0"/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In </a:t>
            </a:r>
            <a:r>
              <a:rPr lang="en-GB" sz="4800" dirty="0"/>
              <a:t>groups of 3 or 4, discuss what sort of questions you should ask at open days, taster courses and </a:t>
            </a:r>
            <a:r>
              <a:rPr lang="en-GB" sz="4800" dirty="0" smtClean="0"/>
              <a:t>conventions………</a:t>
            </a:r>
            <a:endParaRPr lang="en-GB" sz="4800" dirty="0"/>
          </a:p>
          <a:p>
            <a:pPr marL="0" indent="0">
              <a:buNone/>
            </a:pPr>
            <a:endParaRPr lang="en-GB" sz="4800" b="1" dirty="0" smtClean="0"/>
          </a:p>
          <a:p>
            <a:pPr marL="0" indent="0">
              <a:buNone/>
            </a:pPr>
            <a:endParaRPr lang="en-GB" sz="4800" b="1" dirty="0" smtClean="0"/>
          </a:p>
          <a:p>
            <a:pPr marL="0" indent="0">
              <a:buNone/>
            </a:pP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06316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u="sng" dirty="0" smtClean="0"/>
              <a:t>Possible Questions – </a:t>
            </a:r>
            <a:r>
              <a:rPr lang="en-GB" b="1" u="sng" dirty="0" err="1" smtClean="0"/>
              <a:t>Unis</a:t>
            </a:r>
            <a:r>
              <a:rPr lang="en-GB" b="1" u="sng" dirty="0" smtClean="0"/>
              <a:t> / Colleges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877272"/>
          </a:xfrm>
        </p:spPr>
        <p:txBody>
          <a:bodyPr>
            <a:noAutofit/>
          </a:bodyPr>
          <a:lstStyle/>
          <a:p>
            <a:r>
              <a:rPr lang="en-GB" sz="3600" dirty="0" smtClean="0"/>
              <a:t>What are the travel costs to / from </a:t>
            </a:r>
            <a:r>
              <a:rPr lang="en-GB" sz="3600" dirty="0" err="1" smtClean="0"/>
              <a:t>uni</a:t>
            </a:r>
            <a:r>
              <a:rPr lang="en-GB" sz="3600" dirty="0" smtClean="0"/>
              <a:t>?</a:t>
            </a:r>
          </a:p>
          <a:p>
            <a:r>
              <a:rPr lang="en-GB" sz="3600" dirty="0" smtClean="0"/>
              <a:t>What are the accommodation costs?</a:t>
            </a:r>
          </a:p>
          <a:p>
            <a:r>
              <a:rPr lang="en-GB" sz="3600" dirty="0" smtClean="0"/>
              <a:t>What are the tuition fees?</a:t>
            </a:r>
          </a:p>
          <a:p>
            <a:r>
              <a:rPr lang="en-GB" sz="3600" dirty="0" smtClean="0"/>
              <a:t>What commitments do I have at home?</a:t>
            </a:r>
          </a:p>
          <a:p>
            <a:r>
              <a:rPr lang="en-GB" sz="3600" dirty="0" smtClean="0"/>
              <a:t>Is accommodation guaranteed in 1</a:t>
            </a:r>
            <a:r>
              <a:rPr lang="en-GB" sz="3600" baseline="30000" dirty="0" smtClean="0"/>
              <a:t>st</a:t>
            </a:r>
            <a:r>
              <a:rPr lang="en-GB" sz="3600" dirty="0" smtClean="0"/>
              <a:t> year?</a:t>
            </a:r>
          </a:p>
          <a:p>
            <a:r>
              <a:rPr lang="en-GB" sz="3600" dirty="0" smtClean="0"/>
              <a:t>Where is the </a:t>
            </a:r>
            <a:r>
              <a:rPr lang="en-GB" sz="3600" dirty="0" err="1" smtClean="0"/>
              <a:t>uni</a:t>
            </a:r>
            <a:r>
              <a:rPr lang="en-GB" sz="3600" dirty="0" smtClean="0"/>
              <a:t>/course in the Times / Guardian league tables?</a:t>
            </a:r>
          </a:p>
          <a:p>
            <a:r>
              <a:rPr lang="en-GB" sz="3600" dirty="0" smtClean="0"/>
              <a:t>How is the course taught?</a:t>
            </a:r>
          </a:p>
          <a:p>
            <a:r>
              <a:rPr lang="en-GB" sz="3600" dirty="0" smtClean="0"/>
              <a:t>How is the course assessed?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0255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r>
              <a:rPr lang="en-GB" sz="3600" dirty="0" smtClean="0"/>
              <a:t>Will I have the opportunity to study abroad?</a:t>
            </a:r>
          </a:p>
          <a:p>
            <a:r>
              <a:rPr lang="en-GB" sz="3600" dirty="0" smtClean="0"/>
              <a:t>Will I have the opportunity to gain work experience during my degree?</a:t>
            </a:r>
          </a:p>
          <a:p>
            <a:r>
              <a:rPr lang="en-GB" sz="3600" dirty="0" smtClean="0"/>
              <a:t>What is the graduate employment rate?</a:t>
            </a:r>
          </a:p>
          <a:p>
            <a:r>
              <a:rPr lang="en-GB" sz="3600" dirty="0" smtClean="0"/>
              <a:t>Where are graduates employed? </a:t>
            </a:r>
          </a:p>
          <a:p>
            <a:r>
              <a:rPr lang="en-GB" sz="3600" dirty="0" smtClean="0"/>
              <a:t>What </a:t>
            </a:r>
            <a:r>
              <a:rPr lang="en-GB" sz="3600" dirty="0"/>
              <a:t>do graduates </a:t>
            </a:r>
            <a:r>
              <a:rPr lang="en-GB" sz="3600" dirty="0" smtClean="0"/>
              <a:t>do?</a:t>
            </a:r>
          </a:p>
          <a:p>
            <a:r>
              <a:rPr lang="en-GB" sz="3600" dirty="0" smtClean="0"/>
              <a:t>What clubs/societies are available?</a:t>
            </a:r>
          </a:p>
          <a:p>
            <a:r>
              <a:rPr lang="en-GB" sz="3600" dirty="0" smtClean="0"/>
              <a:t>What sports teams can I join?</a:t>
            </a:r>
          </a:p>
          <a:p>
            <a:r>
              <a:rPr lang="en-GB" sz="3600" dirty="0" smtClean="0"/>
              <a:t>What support is available for new students?</a:t>
            </a:r>
          </a:p>
          <a:p>
            <a:r>
              <a:rPr lang="en-GB" sz="3600" b="1" dirty="0" smtClean="0"/>
              <a:t>What are the entry requirements?</a:t>
            </a:r>
          </a:p>
          <a:p>
            <a:endParaRPr lang="en-GB" sz="3600" dirty="0"/>
          </a:p>
          <a:p>
            <a:endParaRPr lang="en-GB" sz="3600" dirty="0" smtClean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54961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b="1" u="sng" dirty="0" smtClean="0"/>
              <a:t>Possible Questions – Employers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877272"/>
          </a:xfrm>
        </p:spPr>
        <p:txBody>
          <a:bodyPr>
            <a:noAutofit/>
          </a:bodyPr>
          <a:lstStyle/>
          <a:p>
            <a:r>
              <a:rPr lang="en-GB" dirty="0" smtClean="0"/>
              <a:t>What is your educational background?</a:t>
            </a:r>
          </a:p>
          <a:p>
            <a:r>
              <a:rPr lang="en-GB" dirty="0" smtClean="0"/>
              <a:t>Do your company sponsor undergraduates?</a:t>
            </a:r>
          </a:p>
          <a:p>
            <a:r>
              <a:rPr lang="en-GB" dirty="0" smtClean="0"/>
              <a:t>What are the different pathways available?</a:t>
            </a:r>
          </a:p>
          <a:p>
            <a:r>
              <a:rPr lang="en-GB" dirty="0" smtClean="0"/>
              <a:t>How has your career developed since you joined the company?</a:t>
            </a:r>
          </a:p>
          <a:p>
            <a:r>
              <a:rPr lang="en-GB" dirty="0" smtClean="0"/>
              <a:t>What opportunities for training are available?</a:t>
            </a:r>
          </a:p>
          <a:p>
            <a:r>
              <a:rPr lang="en-GB" dirty="0" smtClean="0"/>
              <a:t>Do you travel much?</a:t>
            </a:r>
          </a:p>
          <a:p>
            <a:r>
              <a:rPr lang="en-GB" dirty="0" smtClean="0"/>
              <a:t>What is your work / life balance like?</a:t>
            </a:r>
          </a:p>
          <a:p>
            <a:r>
              <a:rPr lang="en-GB" dirty="0" smtClean="0"/>
              <a:t>What are the pros / cons of your job?</a:t>
            </a:r>
          </a:p>
          <a:p>
            <a:r>
              <a:rPr lang="en-GB" dirty="0" smtClean="0"/>
              <a:t>Would you recommend this area of employment?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83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229600" cy="1143000"/>
          </a:xfrm>
        </p:spPr>
        <p:txBody>
          <a:bodyPr/>
          <a:lstStyle/>
          <a:p>
            <a:pPr algn="l"/>
            <a:r>
              <a:rPr lang="en-GB" b="1" u="sng" dirty="0" smtClean="0"/>
              <a:t>Your Questions and Answers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300" b="1" dirty="0" smtClean="0"/>
              <a:t>List all of the questions that are most important to you on page </a:t>
            </a:r>
            <a:r>
              <a:rPr lang="en-GB" sz="4300" b="1" dirty="0"/>
              <a:t>2</a:t>
            </a:r>
            <a:r>
              <a:rPr lang="en-GB" sz="4300" b="1" dirty="0" smtClean="0"/>
              <a:t> of your Careers Booklet.</a:t>
            </a:r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As you attend open days, taster courses and conventions, fill in the answers. </a:t>
            </a:r>
          </a:p>
          <a:p>
            <a:pPr marL="0" indent="0">
              <a:buNone/>
            </a:pPr>
            <a:r>
              <a:rPr lang="en-GB" sz="4000" dirty="0" smtClean="0"/>
              <a:t> </a:t>
            </a:r>
          </a:p>
          <a:p>
            <a:pPr marL="0" indent="0">
              <a:buNone/>
            </a:pPr>
            <a:r>
              <a:rPr lang="en-GB" sz="4000" dirty="0" smtClean="0"/>
              <a:t>You should aim to have all of your questions answered by the end of Year 13.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2233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" y="-2434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b="1" u="sng" dirty="0" smtClean="0"/>
              <a:t>Career Pathways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After completing A levels you will have to decide between the following career pathways –</a:t>
            </a:r>
          </a:p>
          <a:p>
            <a:pPr marL="0" indent="0">
              <a:buNone/>
            </a:pPr>
            <a:endParaRPr lang="en-GB" sz="1050" b="1" dirty="0" smtClean="0"/>
          </a:p>
          <a:p>
            <a:pPr marL="0" indent="0">
              <a:buNone/>
            </a:pPr>
            <a:r>
              <a:rPr lang="en-GB" sz="3200" b="1" dirty="0" smtClean="0"/>
              <a:t>Degree</a:t>
            </a:r>
            <a:r>
              <a:rPr lang="en-GB" sz="3200" dirty="0" smtClean="0"/>
              <a:t> </a:t>
            </a:r>
            <a:r>
              <a:rPr lang="en-GB" sz="3200" dirty="0"/>
              <a:t>– </a:t>
            </a:r>
            <a:r>
              <a:rPr lang="en-GB" sz="3200" dirty="0" smtClean="0"/>
              <a:t>Higher Education - university </a:t>
            </a:r>
            <a:r>
              <a:rPr lang="en-GB" sz="3200" dirty="0"/>
              <a:t>(or </a:t>
            </a:r>
            <a:r>
              <a:rPr lang="en-GB" sz="3200" dirty="0" smtClean="0"/>
              <a:t>college)</a:t>
            </a:r>
          </a:p>
          <a:p>
            <a:pPr marL="0" indent="0">
              <a:buNone/>
            </a:pPr>
            <a:r>
              <a:rPr lang="en-GB" sz="3200" b="1" dirty="0" smtClean="0"/>
              <a:t>Diplomas</a:t>
            </a:r>
            <a:r>
              <a:rPr lang="en-GB" sz="3200" b="1" dirty="0"/>
              <a:t>, Higher Diplomas </a:t>
            </a:r>
            <a:r>
              <a:rPr lang="en-GB" sz="2800" b="1" dirty="0" smtClean="0"/>
              <a:t>&amp;</a:t>
            </a:r>
            <a:r>
              <a:rPr lang="en-GB" b="1" dirty="0" smtClean="0"/>
              <a:t> </a:t>
            </a:r>
            <a:r>
              <a:rPr lang="en-GB" sz="3200" b="1" dirty="0" smtClean="0"/>
              <a:t>Foundation Degrees </a:t>
            </a:r>
            <a:r>
              <a:rPr lang="en-GB" sz="3200" dirty="0" smtClean="0"/>
              <a:t>– Further Education College</a:t>
            </a:r>
          </a:p>
          <a:p>
            <a:pPr marL="0" indent="0">
              <a:buNone/>
            </a:pPr>
            <a:r>
              <a:rPr lang="en-GB" sz="3200" b="1" dirty="0" smtClean="0"/>
              <a:t>Company schemes </a:t>
            </a:r>
            <a:r>
              <a:rPr lang="en-GB" sz="3200" dirty="0" smtClean="0"/>
              <a:t>– Deloitte, PwC (Higher Apprenticeship), Bombardier (Apprenticeship)</a:t>
            </a:r>
          </a:p>
          <a:p>
            <a:pPr marL="0" indent="0">
              <a:buNone/>
            </a:pPr>
            <a:r>
              <a:rPr lang="en-GB" sz="3200" b="1" dirty="0" smtClean="0"/>
              <a:t>Employment  </a:t>
            </a:r>
            <a:r>
              <a:rPr lang="en-GB" sz="3200" dirty="0" smtClean="0"/>
              <a:t>- </a:t>
            </a:r>
            <a:r>
              <a:rPr lang="en-GB" sz="3200" dirty="0" err="1" smtClean="0"/>
              <a:t>Kainos</a:t>
            </a:r>
            <a:r>
              <a:rPr lang="en-GB" sz="3200" dirty="0" smtClean="0"/>
              <a:t> (IT Company), </a:t>
            </a:r>
            <a:r>
              <a:rPr lang="en-GB" sz="3200" dirty="0" err="1" smtClean="0"/>
              <a:t>Beggs</a:t>
            </a:r>
            <a:r>
              <a:rPr lang="en-GB" sz="3200" dirty="0" smtClean="0"/>
              <a:t> (Plumbing and Bathrooms), Santander </a:t>
            </a:r>
            <a:r>
              <a:rPr lang="en-GB" sz="3200" dirty="0" err="1" smtClean="0"/>
              <a:t>etc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4321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031939"/>
              </p:ext>
            </p:extLst>
          </p:nvPr>
        </p:nvGraphicFramePr>
        <p:xfrm>
          <a:off x="-9976" y="691088"/>
          <a:ext cx="9144000" cy="605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544"/>
                <a:gridCol w="3744416"/>
                <a:gridCol w="4706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Equivalent to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Doctorates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7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Postgraduate Diploma in Personnel and Development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Masters Degrees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Postgraduate Certificates and Diplomas </a:t>
                      </a:r>
                    </a:p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Graduate Diploma in Purchasing and Supply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Bachelor Degrees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Graduate Certificates and Diplomas </a:t>
                      </a:r>
                    </a:p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BTEC Level 5 Higher National Diploma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Foundation Degrees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Higher National Diplomas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Diplomas of Higher and Further Education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Diploma in Administration Management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Certificates of Further Education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3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BTEC Extended</a:t>
                      </a:r>
                      <a:r>
                        <a:rPr lang="en-GB" b="0" baseline="0" dirty="0" smtClean="0"/>
                        <a:t> and </a:t>
                      </a:r>
                      <a:r>
                        <a:rPr lang="en-GB" b="0" dirty="0" smtClean="0"/>
                        <a:t>NVQ Diplomas </a:t>
                      </a:r>
                    </a:p>
                    <a:p>
                      <a:r>
                        <a:rPr lang="en-GB" b="0" dirty="0" smtClean="0"/>
                        <a:t>BTEC Level 3 Diploma </a:t>
                      </a:r>
                    </a:p>
                    <a:p>
                      <a:r>
                        <a:rPr lang="en-GB" b="0" dirty="0" smtClean="0"/>
                        <a:t>BTEC Level 3 Subsidiary Diploma 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/>
                        <a:t>Three GCE A Levels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/>
                        <a:t>Two GCE A Levels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/>
                        <a:t>One GCE A Level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BTEC Level 2 Diploma </a:t>
                      </a:r>
                    </a:p>
                    <a:p>
                      <a:r>
                        <a:rPr lang="en-GB" dirty="0" smtClean="0"/>
                        <a:t>BTEC Level 2 Extended Certificate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Four GCSEs A*-C </a:t>
                      </a:r>
                    </a:p>
                    <a:p>
                      <a:r>
                        <a:rPr lang="en-GB" dirty="0" smtClean="0"/>
                        <a:t>Two GCSEs A*-C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BTEC Level 1 Certificate/Award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GCSEs D-G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7737863" y="2409106"/>
            <a:ext cx="181447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Higher Education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820472" y="1196752"/>
            <a:ext cx="0" cy="331236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32246"/>
            <a:ext cx="8229600" cy="724942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Qualifications and Credit </a:t>
            </a:r>
            <a:r>
              <a:rPr lang="en-GB" sz="3200" b="1" u="sng" dirty="0" smtClean="0"/>
              <a:t>Framework</a:t>
            </a:r>
            <a:endParaRPr lang="en-GB" sz="3200" b="1" u="sng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820472" y="5013176"/>
            <a:ext cx="0" cy="151216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7544480" y="5649466"/>
            <a:ext cx="18946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Further Education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44624"/>
            <a:ext cx="8964488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u="sng" dirty="0" smtClean="0"/>
              <a:t>Further Education  Colleges</a:t>
            </a:r>
          </a:p>
          <a:p>
            <a:pPr marL="0" indent="0">
              <a:buNone/>
            </a:pPr>
            <a:r>
              <a:rPr lang="en-GB" sz="2800" b="1" dirty="0" smtClean="0"/>
              <a:t>BTEC, OCR, City and Guilds </a:t>
            </a:r>
            <a:r>
              <a:rPr lang="en-GB" sz="2800" b="1" dirty="0" err="1" smtClean="0"/>
              <a:t>etc</a:t>
            </a:r>
            <a:r>
              <a:rPr lang="en-GB" sz="2800" b="1" dirty="0" smtClean="0"/>
              <a:t> </a:t>
            </a:r>
            <a:r>
              <a:rPr lang="en-GB" sz="2800" dirty="0" smtClean="0"/>
              <a:t>– work-related qualifications which are available in a wide range of subjects (level 3) 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2800" b="1" dirty="0" smtClean="0"/>
              <a:t>AS and A levels</a:t>
            </a:r>
            <a:r>
              <a:rPr lang="en-GB" sz="2800" dirty="0" smtClean="0"/>
              <a:t> are also level 3 and taught at FE colleges.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2800" b="1" dirty="0" smtClean="0"/>
              <a:t>Higher National Diploma (HND) </a:t>
            </a:r>
            <a:r>
              <a:rPr lang="en-GB" sz="2800" dirty="0" smtClean="0"/>
              <a:t>– again vocational level 5 qualifications which focus on learning by doing.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2800" b="1" dirty="0" smtClean="0"/>
              <a:t>Foundation Degree </a:t>
            </a:r>
            <a:r>
              <a:rPr lang="en-GB" sz="2800" dirty="0" smtClean="0"/>
              <a:t>– provide technical skills and academic knowledge. Foundation </a:t>
            </a:r>
            <a:r>
              <a:rPr lang="en-GB" sz="2800" dirty="0"/>
              <a:t>Degrees </a:t>
            </a:r>
            <a:r>
              <a:rPr lang="en-GB" sz="2800" dirty="0" smtClean="0"/>
              <a:t>and HNDs feed into 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year of a related degree course.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2800" b="1" dirty="0" smtClean="0"/>
              <a:t>Degree</a:t>
            </a:r>
            <a:r>
              <a:rPr lang="en-GB" sz="2800" dirty="0" smtClean="0"/>
              <a:t> – designed to give you a thorough understanding of a subject and to develop your analytical, intellectual and communication skills.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0357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31541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b="1" u="sng" dirty="0" smtClean="0"/>
              <a:t>Apprenticeships</a:t>
            </a:r>
            <a:endParaRPr lang="en-GB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Level 2 </a:t>
            </a:r>
            <a:r>
              <a:rPr lang="en-GB" sz="2400" b="1" dirty="0" smtClean="0"/>
              <a:t>&amp;</a:t>
            </a:r>
            <a:r>
              <a:rPr lang="en-GB" b="1" dirty="0" smtClean="0"/>
              <a:t> 3 </a:t>
            </a:r>
            <a:r>
              <a:rPr lang="en-GB" b="1" dirty="0" err="1" smtClean="0"/>
              <a:t>Appr</a:t>
            </a:r>
            <a:r>
              <a:rPr lang="en-GB" b="1" dirty="0"/>
              <a:t>​​</a:t>
            </a:r>
            <a:r>
              <a:rPr lang="en-GB" b="1" dirty="0" err="1" smtClean="0"/>
              <a:t>enticeships</a:t>
            </a:r>
            <a:r>
              <a:rPr lang="en-GB" b="1" dirty="0" smtClean="0"/>
              <a:t> - </a:t>
            </a:r>
            <a:r>
              <a:rPr lang="en-GB" dirty="0" smtClean="0"/>
              <a:t>You </a:t>
            </a:r>
            <a:r>
              <a:rPr lang="en-GB" dirty="0"/>
              <a:t>must be employed to gain </a:t>
            </a:r>
            <a:r>
              <a:rPr lang="en-GB" dirty="0" smtClean="0"/>
              <a:t>entry.  Your </a:t>
            </a:r>
            <a:r>
              <a:rPr lang="en-GB" dirty="0"/>
              <a:t>week is split between working for an employer and attending the </a:t>
            </a:r>
            <a:r>
              <a:rPr lang="en-GB" dirty="0" smtClean="0"/>
              <a:t>College </a:t>
            </a:r>
            <a:r>
              <a:rPr lang="en-GB" dirty="0" err="1" smtClean="0"/>
              <a:t>eg</a:t>
            </a:r>
            <a:r>
              <a:rPr lang="en-GB" dirty="0" smtClean="0"/>
              <a:t> Carpentry and electrical installation at SERC.</a:t>
            </a:r>
          </a:p>
          <a:p>
            <a:pPr marL="0" indent="0">
              <a:buNone/>
            </a:pPr>
            <a:r>
              <a:rPr lang="en-GB" b="1" dirty="0" smtClean="0"/>
              <a:t>IT Apprenticeships (</a:t>
            </a:r>
            <a:r>
              <a:rPr lang="en-GB" dirty="0" smtClean="0"/>
              <a:t>level 2 </a:t>
            </a:r>
            <a:r>
              <a:rPr lang="en-GB" sz="2400" dirty="0" smtClean="0"/>
              <a:t>&amp;</a:t>
            </a:r>
            <a:r>
              <a:rPr lang="en-GB" dirty="0" smtClean="0"/>
              <a:t> 3)– over 80 students recruited since 2012 for software development and IT infrastructure roles (Belfast Met)</a:t>
            </a:r>
          </a:p>
          <a:p>
            <a:pPr marL="0" indent="0">
              <a:buNone/>
            </a:pPr>
            <a:r>
              <a:rPr lang="en-GB" b="1" dirty="0" smtClean="0"/>
              <a:t>Higher Apprenticeships </a:t>
            </a:r>
            <a:r>
              <a:rPr lang="en-GB" dirty="0" smtClean="0"/>
              <a:t>(level 4 or 5) – aimed at post-A level students and designed to help those in work to develop higher skill levels and include qualifications which are work-related </a:t>
            </a:r>
            <a:r>
              <a:rPr lang="en-GB" dirty="0" err="1" smtClean="0"/>
              <a:t>eg</a:t>
            </a:r>
            <a:r>
              <a:rPr lang="en-GB" dirty="0" smtClean="0"/>
              <a:t> Diploma of Accounting Technicians (level 5) at Belfast Met.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59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brightcrop.org.uk/BrightCrop/media/BrightCrop/Career%20map/Career-pathway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96" y="1124744"/>
            <a:ext cx="7452320" cy="64087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496" y="44624"/>
            <a:ext cx="9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/>
              <a:t>Consider your current career pathway options and </a:t>
            </a:r>
            <a:r>
              <a:rPr lang="en-GB" b="1" dirty="0" smtClean="0"/>
              <a:t>record them on page 1 of your Careers </a:t>
            </a:r>
            <a:r>
              <a:rPr lang="en-GB" b="1" dirty="0"/>
              <a:t>B</a:t>
            </a:r>
            <a:r>
              <a:rPr lang="en-GB" b="1" dirty="0" smtClean="0"/>
              <a:t>ooklet -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8733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62272"/>
            <a:ext cx="8229600" cy="1143000"/>
          </a:xfrm>
        </p:spPr>
        <p:txBody>
          <a:bodyPr/>
          <a:lstStyle/>
          <a:p>
            <a:pPr algn="l"/>
            <a:r>
              <a:rPr lang="en-GB" b="1" u="sng" dirty="0" smtClean="0"/>
              <a:t>Making Decisions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Your career choice and pathway  will have a great effect on the rest of your life so it is important to spend time and energy making decisions. </a:t>
            </a:r>
          </a:p>
          <a:p>
            <a:pPr marL="0" indent="0">
              <a:buNone/>
            </a:pPr>
            <a:endParaRPr lang="en-GB" sz="3600" dirty="0"/>
          </a:p>
        </p:txBody>
      </p:sp>
      <p:pic>
        <p:nvPicPr>
          <p:cNvPr id="4" name="Picture 3" descr="http://youcandoit.co.in/wp-content/uploads/2015/02/career_option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3068960"/>
            <a:ext cx="3905250" cy="3743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01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315416"/>
            <a:ext cx="8229600" cy="1143000"/>
          </a:xfrm>
        </p:spPr>
        <p:txBody>
          <a:bodyPr/>
          <a:lstStyle/>
          <a:p>
            <a:pPr algn="l"/>
            <a:r>
              <a:rPr lang="en-GB" b="1" u="sng" dirty="0" smtClean="0"/>
              <a:t>Steps to follow -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036496" cy="6165304"/>
          </a:xfrm>
        </p:spPr>
        <p:txBody>
          <a:bodyPr>
            <a:noAutofit/>
          </a:bodyPr>
          <a:lstStyle/>
          <a:p>
            <a:r>
              <a:rPr lang="en-GB" sz="3600" dirty="0" smtClean="0"/>
              <a:t>Identify your own skills, qualities</a:t>
            </a:r>
            <a:r>
              <a:rPr lang="en-GB" sz="2800" dirty="0" smtClean="0"/>
              <a:t> </a:t>
            </a:r>
            <a:r>
              <a:rPr lang="en-GB" sz="2800" dirty="0"/>
              <a:t>&amp;</a:t>
            </a:r>
            <a:r>
              <a:rPr lang="en-GB" sz="2800" dirty="0" smtClean="0"/>
              <a:t> </a:t>
            </a:r>
            <a:r>
              <a:rPr lang="en-GB" sz="3600" dirty="0" smtClean="0"/>
              <a:t>interests.</a:t>
            </a:r>
          </a:p>
          <a:p>
            <a:r>
              <a:rPr lang="en-GB" sz="3600" dirty="0" smtClean="0"/>
              <a:t>Research and compare careers which match your own profile</a:t>
            </a:r>
          </a:p>
          <a:p>
            <a:r>
              <a:rPr lang="en-GB" sz="3600" dirty="0" smtClean="0"/>
              <a:t>Contrast and compare different universities / colleges</a:t>
            </a:r>
          </a:p>
          <a:p>
            <a:r>
              <a:rPr lang="en-GB" sz="3600" dirty="0" smtClean="0"/>
              <a:t>Carefully check entry requirements for any selected courses – A level subjects and grades, AS subjects and grades, GCSE subjects and grades, work experience and admission tests may all be required.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5213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5416"/>
            <a:ext cx="9036496" cy="177281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u="sng" dirty="0" smtClean="0"/>
              <a:t>Gathering Information</a:t>
            </a:r>
            <a:br>
              <a:rPr lang="en-GB" b="1" u="sng" dirty="0" smtClean="0"/>
            </a:br>
            <a:r>
              <a:rPr lang="en-GB" sz="1600" b="1" u="sng" dirty="0" smtClean="0">
                <a:solidFill>
                  <a:schemeClr val="bg1"/>
                </a:solidFill>
              </a:rPr>
              <a:t>b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Knowledge is the key to making  </a:t>
            </a:r>
            <a:r>
              <a:rPr lang="en-GB" sz="3600" b="1" dirty="0" smtClean="0"/>
              <a:t>informed decisions</a:t>
            </a:r>
            <a:r>
              <a:rPr lang="en-GB" sz="3600" dirty="0" smtClean="0"/>
              <a:t>!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83357"/>
            <a:ext cx="8856984" cy="495801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Websites – </a:t>
            </a:r>
            <a:r>
              <a:rPr lang="en-GB" dirty="0" smtClean="0">
                <a:hlinkClick r:id="rId3"/>
              </a:rPr>
              <a:t>www.ucas.com</a:t>
            </a:r>
            <a:r>
              <a:rPr lang="en-GB" dirty="0" smtClean="0"/>
              <a:t>, </a:t>
            </a:r>
            <a:r>
              <a:rPr lang="en-GB" dirty="0" smtClean="0">
                <a:hlinkClick r:id="rId4"/>
              </a:rPr>
              <a:t>www.sacu-student.com</a:t>
            </a:r>
            <a:r>
              <a:rPr lang="en-GB" dirty="0" smtClean="0"/>
              <a:t>, </a:t>
            </a:r>
            <a:r>
              <a:rPr lang="en-GB" dirty="0" smtClean="0">
                <a:hlinkClick r:id="rId5"/>
              </a:rPr>
              <a:t>www.icould.com</a:t>
            </a:r>
            <a:r>
              <a:rPr lang="en-GB" dirty="0" smtClean="0"/>
              <a:t>, </a:t>
            </a:r>
            <a:r>
              <a:rPr lang="en-GB" dirty="0" smtClean="0">
                <a:hlinkClick r:id="rId6"/>
              </a:rPr>
              <a:t>www.whatuni.com</a:t>
            </a:r>
            <a:r>
              <a:rPr lang="en-GB" dirty="0" smtClean="0"/>
              <a:t>, </a:t>
            </a:r>
            <a:r>
              <a:rPr lang="en-GB" dirty="0" smtClean="0">
                <a:hlinkClick r:id="rId7"/>
              </a:rPr>
              <a:t>www.bestcourse4me.com</a:t>
            </a:r>
            <a:r>
              <a:rPr lang="en-GB" dirty="0" smtClean="0"/>
              <a:t>, </a:t>
            </a:r>
            <a:r>
              <a:rPr lang="en-GB" dirty="0" smtClean="0">
                <a:hlinkClick r:id="rId8"/>
              </a:rPr>
              <a:t>www.push.co.uk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 smtClean="0">
                <a:hlinkClick r:id="rId9"/>
              </a:rPr>
              <a:t>www.guardian.co.uk/education/universityguide</a:t>
            </a:r>
            <a:r>
              <a:rPr lang="en-GB" dirty="0" smtClean="0"/>
              <a:t>.</a:t>
            </a:r>
          </a:p>
          <a:p>
            <a:r>
              <a:rPr lang="en-GB" dirty="0" smtClean="0"/>
              <a:t>Student Room</a:t>
            </a:r>
          </a:p>
          <a:p>
            <a:r>
              <a:rPr lang="en-GB" dirty="0" smtClean="0"/>
              <a:t>School’s destinations database </a:t>
            </a:r>
          </a:p>
          <a:p>
            <a:r>
              <a:rPr lang="en-GB" dirty="0" smtClean="0"/>
              <a:t>Attend as many open days as possible</a:t>
            </a:r>
          </a:p>
          <a:p>
            <a:r>
              <a:rPr lang="en-GB" dirty="0" smtClean="0"/>
              <a:t>Attend taster courses if available</a:t>
            </a:r>
          </a:p>
          <a:p>
            <a:r>
              <a:rPr lang="en-GB" dirty="0" smtClean="0"/>
              <a:t>Attend RHS Careers Convention and UCAS Convention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37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1038</Words>
  <Application>Microsoft Office PowerPoint</Application>
  <PresentationFormat>On-screen Show (4:3)</PresentationFormat>
  <Paragraphs>145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Career Pathways  and Informed Decisions  Year 13 General Studies  PowerPoint 1</vt:lpstr>
      <vt:lpstr>Career Pathways</vt:lpstr>
      <vt:lpstr>Qualifications and Credit Framework</vt:lpstr>
      <vt:lpstr>PowerPoint Presentation</vt:lpstr>
      <vt:lpstr>Apprenticeships</vt:lpstr>
      <vt:lpstr>PowerPoint Presentation</vt:lpstr>
      <vt:lpstr>Making Decisions</vt:lpstr>
      <vt:lpstr>Steps to follow -</vt:lpstr>
      <vt:lpstr>Gathering Information b Knowledge is the key to making  informed decisions!</vt:lpstr>
      <vt:lpstr>Open Days, Taster Courses &amp; Conventions</vt:lpstr>
      <vt:lpstr>PowerPoint Presentation</vt:lpstr>
      <vt:lpstr>PowerPoint Presentation</vt:lpstr>
      <vt:lpstr>Possible Questions – Unis / Colleges</vt:lpstr>
      <vt:lpstr>PowerPoint Presentation</vt:lpstr>
      <vt:lpstr>Possible Questions – Employers</vt:lpstr>
      <vt:lpstr>Your Questions and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dhall427</dc:creator>
  <cp:lastModifiedBy>D HALL</cp:lastModifiedBy>
  <cp:revision>51</cp:revision>
  <cp:lastPrinted>2015-06-03T12:16:17Z</cp:lastPrinted>
  <dcterms:created xsi:type="dcterms:W3CDTF">2015-05-12T14:22:38Z</dcterms:created>
  <dcterms:modified xsi:type="dcterms:W3CDTF">2015-09-25T10:37:08Z</dcterms:modified>
</cp:coreProperties>
</file>