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98" r:id="rId4"/>
    <p:sldId id="292" r:id="rId5"/>
    <p:sldId id="293" r:id="rId6"/>
    <p:sldId id="265" r:id="rId7"/>
    <p:sldId id="264" r:id="rId8"/>
    <p:sldId id="299" r:id="rId9"/>
    <p:sldId id="291" r:id="rId10"/>
    <p:sldId id="295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82" r:id="rId19"/>
    <p:sldId id="283" r:id="rId20"/>
    <p:sldId id="284" r:id="rId21"/>
    <p:sldId id="290" r:id="rId22"/>
    <p:sldId id="285" r:id="rId23"/>
    <p:sldId id="279" r:id="rId24"/>
    <p:sldId id="296" r:id="rId25"/>
    <p:sldId id="281" r:id="rId26"/>
    <p:sldId id="278" r:id="rId27"/>
    <p:sldId id="286" r:id="rId28"/>
    <p:sldId id="297" r:id="rId29"/>
  </p:sldIdLst>
  <p:sldSz cx="9144000" cy="6858000" type="screen4x3"/>
  <p:notesSz cx="6834188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4660"/>
  </p:normalViewPr>
  <p:slideViewPr>
    <p:cSldViewPr>
      <p:cViewPr>
        <p:scale>
          <a:sx n="60" d="100"/>
          <a:sy n="60" d="100"/>
        </p:scale>
        <p:origin x="-1872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80"/>
    </p:cViewPr>
  </p:sorterViewPr>
  <p:notesViewPr>
    <p:cSldViewPr>
      <p:cViewPr varScale="1">
        <p:scale>
          <a:sx n="75" d="100"/>
          <a:sy n="75" d="100"/>
        </p:scale>
        <p:origin x="-1878" y="-84"/>
      </p:cViewPr>
      <p:guideLst>
        <p:guide orient="horz" pos="3144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125" y="1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A5DE6-7694-4FB5-8CED-F836AB638DF0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343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125" y="9478343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A8F2E-EA67-4D0C-B4E4-6564EEAB8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87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24E9-11C2-4C85-94EB-CD7B3D35349F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BC37-23F7-4F55-A998-474538668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44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24E9-11C2-4C85-94EB-CD7B3D35349F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BC37-23F7-4F55-A998-474538668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5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24E9-11C2-4C85-94EB-CD7B3D35349F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BC37-23F7-4F55-A998-474538668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37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24E9-11C2-4C85-94EB-CD7B3D35349F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BC37-23F7-4F55-A998-474538668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72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24E9-11C2-4C85-94EB-CD7B3D35349F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BC37-23F7-4F55-A998-474538668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59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24E9-11C2-4C85-94EB-CD7B3D35349F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BC37-23F7-4F55-A998-474538668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9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24E9-11C2-4C85-94EB-CD7B3D35349F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BC37-23F7-4F55-A998-474538668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7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24E9-11C2-4C85-94EB-CD7B3D35349F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BC37-23F7-4F55-A998-474538668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49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24E9-11C2-4C85-94EB-CD7B3D35349F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BC37-23F7-4F55-A998-474538668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6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24E9-11C2-4C85-94EB-CD7B3D35349F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BC37-23F7-4F55-A998-474538668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7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24E9-11C2-4C85-94EB-CD7B3D35349F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BC37-23F7-4F55-A998-474538668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6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24E9-11C2-4C85-94EB-CD7B3D35349F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BC37-23F7-4F55-A998-474538668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92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sh.co.uk/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www.bestcourse4m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ould.com/" TargetMode="External"/><Relationship Id="rId5" Type="http://schemas.openxmlformats.org/officeDocument/2006/relationships/hyperlink" Target="http://www.ucas.com/" TargetMode="External"/><Relationship Id="rId4" Type="http://schemas.openxmlformats.org/officeDocument/2006/relationships/hyperlink" Target="http://www.sacu-studen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en-GB" sz="6000" b="1" dirty="0"/>
              <a:t>Further or Higher Education</a:t>
            </a:r>
            <a:r>
              <a:rPr lang="en-GB" sz="6000" b="1" dirty="0" smtClean="0"/>
              <a:t>?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632848" cy="175260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Year 13 General Studies</a:t>
            </a:r>
          </a:p>
          <a:p>
            <a:r>
              <a:rPr lang="en-GB" sz="4400" b="1" dirty="0" smtClean="0">
                <a:solidFill>
                  <a:schemeClr val="tx1"/>
                </a:solidFill>
              </a:rPr>
              <a:t>PowerPoint 2</a:t>
            </a:r>
            <a:endParaRPr lang="en-GB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1" descr="Description: C:\Users\mcarville061\AppData\Local\Microsoft\Windows\Temporary Internet Files\Content.Outlook\S8UFITSF\RH Logo Red PE Shi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661025"/>
            <a:ext cx="10429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79512" y="5514574"/>
            <a:ext cx="3289503" cy="1075116"/>
            <a:chOff x="2339752" y="6528627"/>
            <a:chExt cx="1973704" cy="352370"/>
          </a:xfrm>
        </p:grpSpPr>
        <p:pic>
          <p:nvPicPr>
            <p:cNvPr id="6" name="Picture 9" descr="facebook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6528627"/>
              <a:ext cx="561663" cy="326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2944619" y="6689336"/>
              <a:ext cx="1368837" cy="19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3200" b="1" dirty="0" err="1">
                  <a:solidFill>
                    <a:srgbClr val="202960"/>
                  </a:solidFill>
                  <a:latin typeface="Arial" charset="0"/>
                  <a:cs typeface="Arial" charset="0"/>
                </a:rPr>
                <a:t>rhscareers</a:t>
              </a:r>
              <a:endParaRPr lang="en-US" sz="3200" b="1" dirty="0">
                <a:solidFill>
                  <a:srgbClr val="20296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6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Chris Martin </a:t>
            </a:r>
            <a:r>
              <a:rPr lang="en-GB" dirty="0"/>
              <a:t>– </a:t>
            </a:r>
            <a:r>
              <a:rPr lang="en-GB" b="1" dirty="0"/>
              <a:t>Greek and Latin, </a:t>
            </a:r>
            <a:r>
              <a:rPr lang="en-GB" b="1" dirty="0" smtClean="0"/>
              <a:t>UCL.</a:t>
            </a:r>
            <a:r>
              <a:rPr lang="en-GB" b="1" dirty="0"/>
              <a:t> </a:t>
            </a:r>
            <a:r>
              <a:rPr lang="en-GB" b="1" dirty="0" smtClean="0"/>
              <a:t> </a:t>
            </a:r>
            <a:r>
              <a:rPr lang="en-GB" dirty="0" smtClean="0"/>
              <a:t>Finished his final exams (obtaining a 1</a:t>
            </a:r>
            <a:r>
              <a:rPr lang="en-GB" baseline="30000" dirty="0" smtClean="0"/>
              <a:t>st</a:t>
            </a:r>
            <a:r>
              <a:rPr lang="en-GB" dirty="0" smtClean="0"/>
              <a:t> class degree) before agreeing to promote Coldplay’s  first album.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James Franco – English, University of California. </a:t>
            </a:r>
            <a:r>
              <a:rPr lang="en-GB" dirty="0" smtClean="0"/>
              <a:t>While </a:t>
            </a:r>
            <a:r>
              <a:rPr lang="en-GB" dirty="0"/>
              <a:t>at the </a:t>
            </a:r>
            <a:r>
              <a:rPr lang="en-GB" dirty="0" err="1" smtClean="0"/>
              <a:t>uni</a:t>
            </a:r>
            <a:r>
              <a:rPr lang="en-GB" dirty="0" smtClean="0"/>
              <a:t>, he studied </a:t>
            </a:r>
            <a:r>
              <a:rPr lang="en-GB" dirty="0"/>
              <a:t>French, the Holocaust, philosophy of science, and American literature among other things.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Lisa </a:t>
            </a:r>
            <a:r>
              <a:rPr lang="en-GB" b="1" dirty="0" err="1"/>
              <a:t>Kudrow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b="1" dirty="0"/>
              <a:t>Psychobiology, Vassar College.</a:t>
            </a:r>
            <a:r>
              <a:rPr lang="en-GB" dirty="0"/>
              <a:t> Researched headaches for eight years while trying to break into acting.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2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4624"/>
            <a:ext cx="8892480" cy="6813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b="1" u="sng" dirty="0" smtClean="0"/>
              <a:t>Should you go to university?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dirty="0" smtClean="0"/>
              <a:t>Going </a:t>
            </a:r>
            <a:r>
              <a:rPr lang="en-GB" dirty="0"/>
              <a:t>to university has never been more popular. </a:t>
            </a:r>
            <a:r>
              <a:rPr lang="en-GB" dirty="0" smtClean="0"/>
              <a:t>However, </a:t>
            </a:r>
            <a:r>
              <a:rPr lang="en-GB" dirty="0"/>
              <a:t>with mounting student debts and thousands of graduates struggling to get a job, </a:t>
            </a:r>
            <a:r>
              <a:rPr lang="en-GB" dirty="0" smtClean="0"/>
              <a:t>it’s worth considering alternative career pathways such as –</a:t>
            </a:r>
          </a:p>
          <a:p>
            <a:r>
              <a:rPr lang="en-GB" dirty="0" smtClean="0"/>
              <a:t>FE Colleges- BTECs, HNDs, foundation degrees</a:t>
            </a:r>
          </a:p>
          <a:p>
            <a:r>
              <a:rPr lang="en-GB" dirty="0" smtClean="0"/>
              <a:t>Apprenticeships</a:t>
            </a:r>
            <a:endParaRPr lang="en-GB" dirty="0"/>
          </a:p>
          <a:p>
            <a:r>
              <a:rPr lang="en-GB" dirty="0" smtClean="0"/>
              <a:t>Employment – management training schemes / professional qualifications / higher apprenticeships / internships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1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4DB3"/>
                </a:solidFill>
                <a:latin typeface="Arial"/>
              </a:rPr>
              <a:t>1. THE </a:t>
            </a:r>
            <a:r>
              <a:rPr lang="en-GB" dirty="0">
                <a:solidFill>
                  <a:srgbClr val="004DB3"/>
                </a:solidFill>
                <a:latin typeface="Arial"/>
              </a:rPr>
              <a:t>CELEBRITY </a:t>
            </a:r>
            <a:r>
              <a:rPr lang="en-GB" dirty="0" smtClean="0">
                <a:solidFill>
                  <a:srgbClr val="004DB3"/>
                </a:solidFill>
                <a:latin typeface="Arial"/>
              </a:rPr>
              <a:t>JOURNALIST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000000"/>
                </a:solidFill>
                <a:latin typeface="Arial"/>
              </a:rPr>
              <a:t>Sophie </a:t>
            </a:r>
            <a:r>
              <a:rPr lang="en-GB" sz="3600" b="1" dirty="0">
                <a:solidFill>
                  <a:srgbClr val="000000"/>
                </a:solidFill>
                <a:latin typeface="Arial"/>
              </a:rPr>
              <a:t>Eager, 21, found her dream job as an online celebrity news writer earning £18,000 just four months after doing a ten-week course in journalism. </a:t>
            </a:r>
            <a:endParaRPr lang="en-GB" sz="3600" b="1" dirty="0"/>
          </a:p>
        </p:txBody>
      </p:sp>
      <p:pic>
        <p:nvPicPr>
          <p:cNvPr id="1026" name="Picture 2" descr="Sophie Ea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830" y="1848197"/>
            <a:ext cx="29146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Arial"/>
              </a:rPr>
              <a:t>2. THE </a:t>
            </a:r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TRAINEE PLUMBER</a:t>
            </a:r>
            <a:endParaRPr lang="en-GB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552063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 smtClean="0"/>
              <a:t>Rose </a:t>
            </a:r>
            <a:r>
              <a:rPr lang="en-GB" sz="3600" b="1" dirty="0"/>
              <a:t>Llewellyn, 23, daughter of Sir </a:t>
            </a:r>
            <a:r>
              <a:rPr lang="en-GB" sz="3600" b="1" dirty="0" err="1"/>
              <a:t>Roddy</a:t>
            </a:r>
            <a:r>
              <a:rPr lang="en-GB" sz="3600" b="1" dirty="0"/>
              <a:t> Llewellyn, left </a:t>
            </a:r>
            <a:r>
              <a:rPr lang="en-GB" sz="3600" b="1" dirty="0" smtClean="0"/>
              <a:t>Marlborough </a:t>
            </a:r>
            <a:r>
              <a:rPr lang="en-GB" sz="3600" b="1" dirty="0"/>
              <a:t>College at 18 with three A-levels and planned to go to university.  </a:t>
            </a:r>
            <a:r>
              <a:rPr lang="en-GB" sz="3600" b="1" dirty="0" smtClean="0"/>
              <a:t>After </a:t>
            </a:r>
            <a:r>
              <a:rPr lang="en-GB" sz="3600" b="1" dirty="0"/>
              <a:t>a gap year she changed tack, deciding to become a plumber. </a:t>
            </a:r>
          </a:p>
        </p:txBody>
      </p:sp>
      <p:pic>
        <p:nvPicPr>
          <p:cNvPr id="2050" name="Picture 2" descr="Rose Llewelly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9146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THE </a:t>
            </a:r>
            <a:r>
              <a:rPr lang="en-GB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ACCOUNTANT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5184576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 smtClean="0"/>
              <a:t>Tom </a:t>
            </a:r>
            <a:r>
              <a:rPr lang="en-GB" sz="3600" b="1" dirty="0"/>
              <a:t>Gee, 19, </a:t>
            </a:r>
            <a:r>
              <a:rPr lang="en-GB" sz="3600" b="1" dirty="0" smtClean="0"/>
              <a:t>achieved A*AA at </a:t>
            </a:r>
            <a:r>
              <a:rPr lang="en-GB" sz="3600" b="1" dirty="0"/>
              <a:t>A-level </a:t>
            </a:r>
            <a:r>
              <a:rPr lang="en-GB" sz="3600" b="1" dirty="0" smtClean="0"/>
              <a:t>but </a:t>
            </a:r>
            <a:r>
              <a:rPr lang="en-GB" sz="3600" b="1" dirty="0"/>
              <a:t>went straight from his grammar school </a:t>
            </a:r>
            <a:r>
              <a:rPr lang="en-GB" sz="3600" b="1" dirty="0" smtClean="0"/>
              <a:t>to </a:t>
            </a:r>
            <a:r>
              <a:rPr lang="en-GB" sz="3600" b="1" dirty="0"/>
              <a:t>work as a trainee accountant for </a:t>
            </a:r>
            <a:r>
              <a:rPr lang="en-GB" sz="3600" b="1" dirty="0" err="1"/>
              <a:t>Pricewaterhouse</a:t>
            </a:r>
            <a:r>
              <a:rPr lang="en-GB" sz="3600" b="1" dirty="0"/>
              <a:t> Coopers. He lives with his parents </a:t>
            </a:r>
            <a:r>
              <a:rPr lang="en-GB" sz="3600" b="1" dirty="0" smtClean="0"/>
              <a:t>in </a:t>
            </a:r>
            <a:r>
              <a:rPr lang="en-GB" sz="3600" b="1" dirty="0"/>
              <a:t>Worcestershire, and earns £16,000 a year.</a:t>
            </a:r>
            <a:endParaRPr lang="en-GB" sz="36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074" name="Picture 2" descr="Tom G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9146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4. THE </a:t>
            </a:r>
            <a:r>
              <a:rPr lang="en-GB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MARKETING EXECUTIVE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4752528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 smtClean="0"/>
              <a:t>Claire </a:t>
            </a:r>
            <a:r>
              <a:rPr lang="en-GB" sz="3600" b="1" dirty="0"/>
              <a:t>Smith, 22, turned down four university places to start her own food gift business, aged 18. </a:t>
            </a:r>
            <a:r>
              <a:rPr lang="en-GB" sz="3600" b="1" dirty="0" smtClean="0"/>
              <a:t> Since </a:t>
            </a:r>
            <a:r>
              <a:rPr lang="en-GB" sz="3600" b="1" dirty="0"/>
              <a:t>March this year, she’s been working in marketing for preserves manufacturer </a:t>
            </a:r>
            <a:r>
              <a:rPr lang="en-GB" sz="3600" b="1" dirty="0" err="1"/>
              <a:t>Mackays</a:t>
            </a:r>
            <a:r>
              <a:rPr lang="en-GB" sz="3600" b="1" dirty="0"/>
              <a:t>. </a:t>
            </a:r>
            <a:endParaRPr lang="en-GB" sz="3600" dirty="0"/>
          </a:p>
        </p:txBody>
      </p:sp>
      <p:pic>
        <p:nvPicPr>
          <p:cNvPr id="4098" name="Picture 2" descr="Claire Sm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9146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5. THE </a:t>
            </a:r>
            <a:r>
              <a:rPr lang="en-GB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RECORD COMPANY PR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5256584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Ned </a:t>
            </a:r>
            <a:r>
              <a:rPr lang="en-GB" b="1" dirty="0"/>
              <a:t>Hodge, 20, got his first job in the music business at 18, having left school with a BTEC Diploma in business studies and an AS-level in English language. He is now online press and marketing manager for Rough Trade Records. He rents with friends in Clapton, East London, and earns £22,000 a year</a:t>
            </a:r>
            <a:r>
              <a:rPr lang="en-GB" b="1" dirty="0" smtClean="0"/>
              <a:t>.</a:t>
            </a:r>
            <a:endParaRPr lang="en-GB" dirty="0"/>
          </a:p>
        </p:txBody>
      </p:sp>
      <p:pic>
        <p:nvPicPr>
          <p:cNvPr id="5122" name="Picture 2" descr="Ned Ho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14" y="1772816"/>
            <a:ext cx="29146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Does it Pay to Study?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Most students now leave university with a debt of between £20,000 and £45,000.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Higher Education should be viewed as an investment.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Look at the following table and compare the earning potential (2014) for employees by qualifications and age.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Answer the questions which follow.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2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174251"/>
              </p:ext>
            </p:extLst>
          </p:nvPr>
        </p:nvGraphicFramePr>
        <p:xfrm>
          <a:off x="-1" y="1"/>
          <a:ext cx="9252520" cy="7029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130"/>
                <a:gridCol w="2313130"/>
                <a:gridCol w="2313130"/>
                <a:gridCol w="2313130"/>
              </a:tblGrid>
              <a:tr h="595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Age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Degree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A-Level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GCSE</a:t>
                      </a:r>
                      <a:endParaRPr lang="en-GB" sz="2800" dirty="0"/>
                    </a:p>
                  </a:txBody>
                  <a:tcPr/>
                </a:tc>
              </a:tr>
              <a:tr h="595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21-25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£21,500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£17,760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£13,250</a:t>
                      </a:r>
                      <a:endParaRPr lang="en-GB" sz="2800" dirty="0"/>
                    </a:p>
                  </a:txBody>
                  <a:tcPr/>
                </a:tc>
              </a:tr>
              <a:tr h="595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26-30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£26,750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£19,230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£15,220</a:t>
                      </a:r>
                      <a:endParaRPr lang="en-GB" sz="2800" dirty="0"/>
                    </a:p>
                  </a:txBody>
                  <a:tcPr/>
                </a:tc>
              </a:tr>
              <a:tr h="595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31-35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£33,350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£23,900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£17,920</a:t>
                      </a:r>
                      <a:endParaRPr lang="en-GB" sz="2800" dirty="0"/>
                    </a:p>
                  </a:txBody>
                  <a:tcPr/>
                </a:tc>
              </a:tr>
              <a:tr h="595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36-40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£38,800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£26,150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£18,270</a:t>
                      </a:r>
                      <a:endParaRPr lang="en-GB" sz="2800" dirty="0"/>
                    </a:p>
                  </a:txBody>
                  <a:tcPr/>
                </a:tc>
              </a:tr>
              <a:tr h="595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41-45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£41,560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£26,890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£17,990</a:t>
                      </a:r>
                      <a:endParaRPr lang="en-GB" sz="2800" dirty="0"/>
                    </a:p>
                  </a:txBody>
                  <a:tcPr/>
                </a:tc>
              </a:tr>
              <a:tr h="595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46-50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£47,790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£26,240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£18,350</a:t>
                      </a:r>
                      <a:endParaRPr lang="en-GB" sz="2800" dirty="0"/>
                    </a:p>
                  </a:txBody>
                  <a:tcPr/>
                </a:tc>
              </a:tr>
              <a:tr h="595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51-55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£54,280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£24,560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£18,250</a:t>
                      </a:r>
                      <a:endParaRPr lang="en-GB" sz="2800" dirty="0"/>
                    </a:p>
                  </a:txBody>
                  <a:tcPr/>
                </a:tc>
              </a:tr>
              <a:tr h="595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56-60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£57,950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£23,290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£18,440</a:t>
                      </a:r>
                      <a:endParaRPr lang="en-GB" sz="2800" dirty="0"/>
                    </a:p>
                  </a:txBody>
                  <a:tcPr/>
                </a:tc>
              </a:tr>
              <a:tr h="595197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</a:tr>
              <a:tr h="107742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All ages</a:t>
                      </a:r>
                    </a:p>
                    <a:p>
                      <a:pPr algn="ctr"/>
                      <a:r>
                        <a:rPr lang="en-GB" sz="2800" dirty="0" smtClean="0"/>
                        <a:t>21-60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£40,247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£23,503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£17,211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4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6936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Estimate the age you would expect to break even on your investment</a:t>
            </a:r>
            <a:r>
              <a:rPr lang="en-GB" sz="3600" dirty="0"/>
              <a:t> </a:t>
            </a:r>
            <a:r>
              <a:rPr lang="en-GB" sz="3600" dirty="0" smtClean="0"/>
              <a:t>if you acquire a student debt </a:t>
            </a:r>
            <a:r>
              <a:rPr lang="en-GB" sz="3600" dirty="0"/>
              <a:t>= £</a:t>
            </a:r>
            <a:r>
              <a:rPr lang="en-GB" sz="3600" dirty="0" smtClean="0"/>
              <a:t>30,000.</a:t>
            </a:r>
            <a:r>
              <a:rPr lang="en-GB" sz="3600" dirty="0"/>
              <a:t> </a:t>
            </a:r>
            <a:r>
              <a:rPr lang="en-GB" sz="3600" dirty="0" smtClean="0"/>
              <a:t> Assume </a:t>
            </a:r>
            <a:r>
              <a:rPr lang="en-GB" sz="3600" dirty="0"/>
              <a:t>you pay back 10% of </a:t>
            </a:r>
            <a:r>
              <a:rPr lang="en-GB" sz="3600" dirty="0" smtClean="0"/>
              <a:t>all income </a:t>
            </a:r>
            <a:r>
              <a:rPr lang="en-GB" sz="3600" dirty="0"/>
              <a:t>above £</a:t>
            </a:r>
            <a:r>
              <a:rPr lang="en-GB" sz="3600" dirty="0" smtClean="0"/>
              <a:t>20,000.</a:t>
            </a:r>
          </a:p>
          <a:p>
            <a:pPr marL="742950" indent="-742950">
              <a:buFont typeface="+mj-lt"/>
              <a:buAutoNum type="arabicPeriod"/>
            </a:pPr>
            <a:endParaRPr lang="en-GB" sz="10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Estimate the financial benefits you would expect to build up throughout your working life (minus cost of study).</a:t>
            </a:r>
          </a:p>
          <a:p>
            <a:pPr marL="742950" indent="-742950">
              <a:buFont typeface="+mj-lt"/>
              <a:buAutoNum type="arabicPeriod"/>
            </a:pPr>
            <a:endParaRPr lang="en-GB" sz="10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List the main non-financial benefits of Higher Education that are most important to you.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262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36904" cy="3024336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What do Winston Churchill, Ralph Lauren, Steve Jobs, Richard Branson, Sean Connery, </a:t>
            </a:r>
            <a:r>
              <a:rPr lang="en-GB" sz="3600" dirty="0"/>
              <a:t>Abraham </a:t>
            </a:r>
            <a:r>
              <a:rPr lang="en-GB" sz="3600" dirty="0" smtClean="0"/>
              <a:t>Lincoln, Bill Gates and Karen Brady all have in common?</a:t>
            </a:r>
            <a:endParaRPr lang="en-GB" sz="3600" dirty="0"/>
          </a:p>
        </p:txBody>
      </p:sp>
      <p:pic>
        <p:nvPicPr>
          <p:cNvPr id="1026" name="Picture 2" descr="http://ak-hdl.buzzfed.com/static/enhanced/webdr01/2013/6/18/17/grid-cell-11942-1371592093-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32712"/>
          <a:stretch/>
        </p:blipFill>
        <p:spPr bwMode="auto">
          <a:xfrm>
            <a:off x="1979712" y="4653137"/>
            <a:ext cx="2165201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k-hdl.buzzfed.com/static/enhanced/webdr06/2013/6/18/17/grid-cell-7918-1371592113-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r="31482"/>
          <a:stretch/>
        </p:blipFill>
        <p:spPr bwMode="auto">
          <a:xfrm>
            <a:off x="2472751" y="44862"/>
            <a:ext cx="2243265" cy="179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k-hdl.buzzfed.com/static/enhanced/webdr02/2013/6/18/17/grid-cell-6493-1371592228-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5" r="22731"/>
          <a:stretch/>
        </p:blipFill>
        <p:spPr bwMode="auto">
          <a:xfrm>
            <a:off x="323528" y="62280"/>
            <a:ext cx="1800200" cy="18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k-hdl.buzzfed.com/static/enhanced/webdr06/2013/6/19/14/grid-cell-21040-1371665287-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3" r="22892"/>
          <a:stretch/>
        </p:blipFill>
        <p:spPr bwMode="auto">
          <a:xfrm>
            <a:off x="6732240" y="4653137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bizbritain.org/wp-content/uploads/2012/09/shutterstock_17131436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9" r="4454"/>
          <a:stretch/>
        </p:blipFill>
        <p:spPr bwMode="auto">
          <a:xfrm>
            <a:off x="7008959" y="61499"/>
            <a:ext cx="1739505" cy="178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d.gr-assets.com/authors/1306133803p8/140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" y="4653136"/>
            <a:ext cx="1844512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pload.wikimedia.org/wikipedia/commons/c/c8/SeanConneryJune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281"/>
            <a:ext cx="1569837" cy="178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bristol-business.net/wp-content/uploads/2013/10/Karren-Brady-PA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r="10580"/>
          <a:stretch/>
        </p:blipFill>
        <p:spPr bwMode="auto">
          <a:xfrm>
            <a:off x="4249770" y="4653136"/>
            <a:ext cx="241046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22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2008"/>
            <a:ext cx="9036496" cy="6669360"/>
          </a:xfrm>
        </p:spPr>
        <p:txBody>
          <a:bodyPr>
            <a:noAutofit/>
          </a:bodyPr>
          <a:lstStyle/>
          <a:p>
            <a:pPr algn="l" fontAlgn="t"/>
            <a:r>
              <a:rPr lang="en-GB" sz="3200" dirty="0" smtClean="0"/>
              <a:t>1.</a:t>
            </a:r>
            <a:br>
              <a:rPr lang="en-GB" sz="3200" dirty="0" smtClean="0"/>
            </a:br>
            <a:r>
              <a:rPr lang="en-GB" sz="3200" dirty="0" smtClean="0"/>
              <a:t>Student Debt = £30,000</a:t>
            </a:r>
            <a:br>
              <a:rPr lang="en-GB" sz="3200" dirty="0" smtClean="0"/>
            </a:br>
            <a:r>
              <a:rPr lang="en-GB" sz="3200" dirty="0" smtClean="0"/>
              <a:t>Assume you pay back 10% of income above £20,000.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Age 21 to 25 - 10% of 1,500 = £150 x 5 = £750</a:t>
            </a:r>
            <a:br>
              <a:rPr lang="en-GB" sz="3200" dirty="0" smtClean="0"/>
            </a:br>
            <a:r>
              <a:rPr lang="en-GB" sz="3200" dirty="0" smtClean="0"/>
              <a:t>Age 26 to 30 - 10% of 6,750 = £675 x 5 = £3,375</a:t>
            </a:r>
            <a:br>
              <a:rPr lang="en-GB" sz="3200" dirty="0" smtClean="0"/>
            </a:br>
            <a:r>
              <a:rPr lang="en-GB" sz="3200" dirty="0" smtClean="0"/>
              <a:t>Age 31 to 35 - 10% of 13,350 = £1,335 x 5 = £6,675</a:t>
            </a:r>
            <a:br>
              <a:rPr lang="en-GB" sz="3200" dirty="0" smtClean="0"/>
            </a:br>
            <a:r>
              <a:rPr lang="en-GB" sz="3200" dirty="0" smtClean="0"/>
              <a:t>Age 36 to 40 - 10% of 18,800 = £1,880 x 5 = £9,400</a:t>
            </a:r>
            <a:br>
              <a:rPr lang="en-GB" sz="3200" dirty="0" smtClean="0"/>
            </a:br>
            <a:r>
              <a:rPr lang="en-GB" sz="3200" dirty="0" smtClean="0"/>
              <a:t>Age 41 to 45 – 10% of 21,560 = £2,156 x 5 = </a:t>
            </a:r>
            <a:r>
              <a:rPr lang="en-GB" sz="3200" u="sng" dirty="0" smtClean="0"/>
              <a:t>£10,780</a:t>
            </a:r>
            <a:r>
              <a:rPr lang="en-GB" sz="3200" u="sng" dirty="0"/>
              <a:t/>
            </a:r>
            <a:br>
              <a:rPr lang="en-GB" sz="3200" u="sng" dirty="0"/>
            </a:br>
            <a:r>
              <a:rPr lang="en-GB" sz="3200" dirty="0" smtClean="0"/>
              <a:t>						       Total = £30,980</a:t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Therefore, you will be 45 years old before all student debts are paid off!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438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669740"/>
              </p:ext>
            </p:extLst>
          </p:nvPr>
        </p:nvGraphicFramePr>
        <p:xfrm>
          <a:off x="395536" y="29701"/>
          <a:ext cx="8352927" cy="5350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3888432"/>
                <a:gridCol w="2376263"/>
              </a:tblGrid>
              <a:tr h="44895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Age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Degree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A-Level</a:t>
                      </a:r>
                      <a:endParaRPr lang="en-GB" sz="2400" dirty="0"/>
                    </a:p>
                  </a:txBody>
                  <a:tcPr/>
                </a:tc>
              </a:tr>
              <a:tr h="44895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21-25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£21,500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£17,760</a:t>
                      </a:r>
                      <a:endParaRPr lang="en-GB" sz="2400" dirty="0"/>
                    </a:p>
                  </a:txBody>
                  <a:tcPr/>
                </a:tc>
              </a:tr>
              <a:tr h="44895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26-30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£26,750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£19,230</a:t>
                      </a:r>
                      <a:endParaRPr lang="en-GB" sz="2400" dirty="0"/>
                    </a:p>
                  </a:txBody>
                  <a:tcPr/>
                </a:tc>
              </a:tr>
              <a:tr h="44895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31-35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£33,350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£23,900</a:t>
                      </a:r>
                      <a:endParaRPr lang="en-GB" sz="2400" dirty="0"/>
                    </a:p>
                  </a:txBody>
                  <a:tcPr/>
                </a:tc>
              </a:tr>
              <a:tr h="44895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36-40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£38,800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£26,150</a:t>
                      </a:r>
                      <a:endParaRPr lang="en-GB" sz="2400" dirty="0"/>
                    </a:p>
                  </a:txBody>
                  <a:tcPr/>
                </a:tc>
              </a:tr>
              <a:tr h="44895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41-45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£41,560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£26,890</a:t>
                      </a:r>
                      <a:endParaRPr lang="en-GB" sz="2400" dirty="0"/>
                    </a:p>
                  </a:txBody>
                  <a:tcPr/>
                </a:tc>
              </a:tr>
              <a:tr h="44895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46-50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£47,790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£26,240</a:t>
                      </a:r>
                      <a:endParaRPr lang="en-GB" sz="2400" dirty="0"/>
                    </a:p>
                  </a:txBody>
                  <a:tcPr/>
                </a:tc>
              </a:tr>
              <a:tr h="44895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51-55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£54,280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£24,560</a:t>
                      </a:r>
                      <a:endParaRPr lang="en-GB" sz="2400" dirty="0"/>
                    </a:p>
                  </a:txBody>
                  <a:tcPr/>
                </a:tc>
              </a:tr>
              <a:tr h="44895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56-60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£57,950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£23,290</a:t>
                      </a:r>
                      <a:endParaRPr lang="en-GB" sz="2400" dirty="0"/>
                    </a:p>
                  </a:txBody>
                  <a:tcPr/>
                </a:tc>
              </a:tr>
              <a:tr h="239441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</a:tr>
              <a:tr h="99150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Total</a:t>
                      </a:r>
                      <a:r>
                        <a:rPr lang="en-GB" sz="2400" baseline="0" dirty="0" smtClean="0"/>
                        <a:t> of a</a:t>
                      </a:r>
                      <a:r>
                        <a:rPr lang="en-GB" sz="2400" dirty="0" smtClean="0"/>
                        <a:t>ll ages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£1,609,880</a:t>
                      </a:r>
                      <a:r>
                        <a:rPr lang="en-GB" sz="2400" baseline="0" dirty="0" smtClean="0"/>
                        <a:t> - </a:t>
                      </a:r>
                      <a:r>
                        <a:rPr lang="en-GB" sz="2400" dirty="0" smtClean="0"/>
                        <a:t>£30,000</a:t>
                      </a:r>
                      <a:endParaRPr lang="en-GB" sz="2400" dirty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2400" dirty="0" smtClean="0"/>
                        <a:t>= £1,579,880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£940,120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5733256"/>
            <a:ext cx="92008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 graduate will earn 1,579,880 – 940,120 = </a:t>
            </a:r>
            <a:r>
              <a:rPr lang="en-GB" sz="3200" b="1" dirty="0" smtClean="0"/>
              <a:t>£639,760</a:t>
            </a:r>
            <a:r>
              <a:rPr lang="en-GB" sz="3200" dirty="0" smtClean="0"/>
              <a:t> </a:t>
            </a:r>
          </a:p>
          <a:p>
            <a:r>
              <a:rPr lang="en-GB" sz="3200" dirty="0" smtClean="0"/>
              <a:t>more than a non-graduate over their working life.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-36512" y="-99392"/>
            <a:ext cx="50206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/>
              <a:t>2.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483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99392"/>
            <a:ext cx="9144000" cy="6957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3. Answers may include-</a:t>
            </a:r>
          </a:p>
          <a:p>
            <a:r>
              <a:rPr lang="en-GB" sz="3600" dirty="0" smtClean="0"/>
              <a:t>Vocational programme of study – accountancy, sports science, nutrition </a:t>
            </a:r>
            <a:r>
              <a:rPr lang="en-GB" sz="3600" dirty="0" err="1" smtClean="0"/>
              <a:t>etc</a:t>
            </a:r>
            <a:r>
              <a:rPr lang="en-GB" sz="3600" dirty="0" smtClean="0"/>
              <a:t> </a:t>
            </a:r>
          </a:p>
          <a:p>
            <a:r>
              <a:rPr lang="en-GB" sz="3600" dirty="0" smtClean="0"/>
              <a:t>Degree required for entry to some careers – medicine, chartered engineering, teaching </a:t>
            </a:r>
            <a:r>
              <a:rPr lang="en-GB" sz="3600" dirty="0" err="1" smtClean="0"/>
              <a:t>etc</a:t>
            </a:r>
            <a:endParaRPr lang="en-GB" sz="3600" dirty="0" smtClean="0"/>
          </a:p>
          <a:p>
            <a:r>
              <a:rPr lang="en-GB" sz="3600" dirty="0" smtClean="0"/>
              <a:t>Improves earning potential / job satisfaction</a:t>
            </a:r>
          </a:p>
          <a:p>
            <a:r>
              <a:rPr lang="en-GB" sz="3600" dirty="0" smtClean="0"/>
              <a:t>Develops transferrable skills – communication, ability to learn, problem solving </a:t>
            </a:r>
            <a:r>
              <a:rPr lang="en-GB" sz="3600" dirty="0" err="1" smtClean="0"/>
              <a:t>etc</a:t>
            </a:r>
            <a:endParaRPr lang="en-GB" sz="3600" dirty="0" smtClean="0"/>
          </a:p>
          <a:p>
            <a:r>
              <a:rPr lang="en-GB" sz="3600" dirty="0" smtClean="0"/>
              <a:t>Meet students from different cultures / beliefs</a:t>
            </a:r>
          </a:p>
          <a:p>
            <a:r>
              <a:rPr lang="en-GB" sz="3600" dirty="0" smtClean="0"/>
              <a:t>Seminars let you challenge others’ views</a:t>
            </a:r>
          </a:p>
          <a:p>
            <a:r>
              <a:rPr lang="en-GB" sz="3600" dirty="0" smtClean="0"/>
              <a:t>Study for personal interest and pleasure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438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u="sng" dirty="0" smtClean="0"/>
              <a:t>Graduate Jobs 2014 - Quiz</a:t>
            </a:r>
            <a:endParaRPr lang="en-GB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1. Which sector had the highest number of graduate vacancies this year?</a:t>
            </a:r>
          </a:p>
          <a:p>
            <a:pPr marL="0" indent="0" algn="ctr">
              <a:buNone/>
            </a:pPr>
            <a:r>
              <a:rPr lang="en-GB" dirty="0" smtClean="0"/>
              <a:t>Engineering / Geography</a:t>
            </a:r>
            <a:r>
              <a:rPr lang="en-GB" dirty="0"/>
              <a:t> </a:t>
            </a:r>
            <a:r>
              <a:rPr lang="en-GB" dirty="0" smtClean="0"/>
              <a:t>/ Accounting / Media</a:t>
            </a:r>
          </a:p>
          <a:p>
            <a:pPr marL="0" indent="0">
              <a:buNone/>
            </a:pPr>
            <a:endParaRPr lang="en-GB" sz="1100" b="1" dirty="0"/>
          </a:p>
          <a:p>
            <a:pPr marL="0" indent="0">
              <a:buNone/>
            </a:pPr>
            <a:r>
              <a:rPr lang="en-GB" b="1" dirty="0" smtClean="0"/>
              <a:t>2</a:t>
            </a:r>
            <a:r>
              <a:rPr lang="en-GB" b="1" dirty="0"/>
              <a:t>. Graduates of which subject have the lowest average starting salary?</a:t>
            </a:r>
          </a:p>
          <a:p>
            <a:pPr marL="0" indent="0" algn="ctr">
              <a:buNone/>
            </a:pPr>
            <a:r>
              <a:rPr lang="en-GB" dirty="0" smtClean="0"/>
              <a:t>Nursing / Architecture / Psychology</a:t>
            </a:r>
            <a:r>
              <a:rPr lang="en-GB" dirty="0"/>
              <a:t> </a:t>
            </a:r>
            <a:r>
              <a:rPr lang="en-GB" dirty="0" smtClean="0"/>
              <a:t>/ Geography</a:t>
            </a:r>
          </a:p>
          <a:p>
            <a:pPr marL="0" indent="0">
              <a:buNone/>
            </a:pPr>
            <a:endParaRPr lang="en-GB" sz="1100" b="1" dirty="0"/>
          </a:p>
          <a:p>
            <a:pPr marL="0" indent="0">
              <a:buNone/>
            </a:pPr>
            <a:r>
              <a:rPr lang="en-GB" b="1" dirty="0"/>
              <a:t>3. How many of last year’s university leavers were unemployed (not including further education or study) after six months?</a:t>
            </a:r>
          </a:p>
          <a:p>
            <a:pPr marL="0" indent="0" algn="ctr">
              <a:buNone/>
            </a:pPr>
            <a:r>
              <a:rPr lang="en-GB" dirty="0" smtClean="0"/>
              <a:t>7.5% / 6.2%</a:t>
            </a:r>
            <a:r>
              <a:rPr lang="en-GB" b="1" dirty="0"/>
              <a:t> </a:t>
            </a:r>
            <a:r>
              <a:rPr lang="en-GB" dirty="0" smtClean="0"/>
              <a:t>/</a:t>
            </a:r>
            <a:r>
              <a:rPr lang="en-GB" b="1" dirty="0" smtClean="0"/>
              <a:t> </a:t>
            </a:r>
            <a:r>
              <a:rPr lang="en-GB" dirty="0" smtClean="0"/>
              <a:t>8.4% / 9%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326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4. Which was the most popular degree course last year?</a:t>
            </a:r>
          </a:p>
          <a:p>
            <a:pPr marL="0" indent="0" algn="ctr">
              <a:buNone/>
            </a:pPr>
            <a:r>
              <a:rPr lang="en-GB" dirty="0"/>
              <a:t>Medicine / Engineering / Nursing</a:t>
            </a:r>
            <a:r>
              <a:rPr lang="en-GB" b="1" dirty="0"/>
              <a:t> </a:t>
            </a:r>
            <a:r>
              <a:rPr lang="en-GB" dirty="0"/>
              <a:t>/</a:t>
            </a:r>
            <a:r>
              <a:rPr lang="en-GB" b="1" dirty="0"/>
              <a:t> </a:t>
            </a:r>
            <a:r>
              <a:rPr lang="en-GB" dirty="0" smtClean="0"/>
              <a:t>Law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b="1" dirty="0"/>
              <a:t>5. What was the average number of applications received for each graduate job this year?</a:t>
            </a:r>
          </a:p>
          <a:p>
            <a:pPr marL="0" indent="0" algn="ctr">
              <a:buNone/>
            </a:pPr>
            <a:r>
              <a:rPr lang="en-GB" dirty="0"/>
              <a:t>39 / 56 / 72 / 87</a:t>
            </a:r>
            <a:endParaRPr lang="en-GB" b="1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b="1" dirty="0"/>
              <a:t>6. What proportion of UK graduates who completed their degree in the year 2012-13 were in either full-time or part-time work, six months after finishing their degree?</a:t>
            </a:r>
          </a:p>
          <a:p>
            <a:pPr marL="0" indent="0" algn="ctr">
              <a:buNone/>
            </a:pPr>
            <a:r>
              <a:rPr lang="en-GB" dirty="0"/>
              <a:t>81.6% / 77.3% / 70.5% /  63.7</a:t>
            </a:r>
            <a:r>
              <a:rPr lang="en-GB" dirty="0" smtClean="0"/>
              <a:t>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7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7</a:t>
            </a:r>
            <a:r>
              <a:rPr lang="en-GB" b="1" dirty="0"/>
              <a:t>. Which university had the highest percentage of graduates in employment after six months?</a:t>
            </a:r>
          </a:p>
          <a:p>
            <a:pPr marL="0" indent="0" algn="ctr">
              <a:buNone/>
            </a:pPr>
            <a:r>
              <a:rPr lang="en-GB" dirty="0" smtClean="0"/>
              <a:t>Oxford University /  Ulster University / </a:t>
            </a:r>
          </a:p>
          <a:p>
            <a:pPr marL="0" indent="0" algn="ctr">
              <a:buNone/>
            </a:pPr>
            <a:r>
              <a:rPr lang="en-GB" dirty="0"/>
              <a:t>S</a:t>
            </a:r>
            <a:r>
              <a:rPr lang="en-GB" dirty="0" smtClean="0"/>
              <a:t>outhampton University / Imperial </a:t>
            </a:r>
            <a:r>
              <a:rPr lang="en-GB" dirty="0"/>
              <a:t>College </a:t>
            </a:r>
            <a:r>
              <a:rPr lang="en-GB" dirty="0" smtClean="0"/>
              <a:t>London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8. Around how many graduates entered the job market this summer?</a:t>
            </a:r>
          </a:p>
          <a:p>
            <a:pPr marL="0" indent="0" algn="ctr">
              <a:buNone/>
            </a:pPr>
            <a:r>
              <a:rPr lang="en-GB" b="1" dirty="0"/>
              <a:t> </a:t>
            </a:r>
            <a:r>
              <a:rPr lang="en-GB" dirty="0" smtClean="0"/>
              <a:t>290, 000 / 350,000 /</a:t>
            </a:r>
            <a:r>
              <a:rPr lang="en-GB" b="1" dirty="0" smtClean="0"/>
              <a:t> </a:t>
            </a:r>
            <a:r>
              <a:rPr lang="en-GB" dirty="0" smtClean="0"/>
              <a:t>410,000 / 500,000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 algn="ctr">
              <a:buNone/>
            </a:pPr>
            <a:r>
              <a:rPr lang="en-GB" sz="4000" b="1" dirty="0" smtClean="0"/>
              <a:t>Now check your score!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781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3062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 smtClean="0"/>
              <a:t>Answers</a:t>
            </a:r>
            <a:endParaRPr lang="en-GB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1. Which </a:t>
            </a:r>
            <a:r>
              <a:rPr lang="en-GB" sz="2400" dirty="0"/>
              <a:t>sector had the </a:t>
            </a:r>
            <a:r>
              <a:rPr lang="en-GB" sz="2400" dirty="0" smtClean="0"/>
              <a:t>most graduate vacancies? </a:t>
            </a:r>
            <a:r>
              <a:rPr lang="en-GB" sz="2800" b="1" dirty="0" smtClean="0"/>
              <a:t>Accounting</a:t>
            </a:r>
            <a:endParaRPr lang="en-GB" sz="2800" b="1" dirty="0"/>
          </a:p>
          <a:p>
            <a:pPr marL="0" indent="0">
              <a:buNone/>
            </a:pPr>
            <a:r>
              <a:rPr lang="en-GB" sz="2400" dirty="0" smtClean="0"/>
              <a:t>2</a:t>
            </a:r>
            <a:r>
              <a:rPr lang="en-GB" sz="2400" dirty="0"/>
              <a:t>. Graduates of which subject have the lowest average starting </a:t>
            </a:r>
            <a:r>
              <a:rPr lang="en-GB" sz="2400" dirty="0" smtClean="0"/>
              <a:t>salary?  </a:t>
            </a:r>
            <a:r>
              <a:rPr lang="en-GB" sz="2800" b="1" dirty="0" smtClean="0"/>
              <a:t>Architecture</a:t>
            </a:r>
            <a:endParaRPr lang="en-GB" sz="2800" b="1" dirty="0"/>
          </a:p>
          <a:p>
            <a:pPr marL="0" indent="0">
              <a:buNone/>
            </a:pPr>
            <a:r>
              <a:rPr lang="en-GB" sz="2400" dirty="0"/>
              <a:t>3. How many </a:t>
            </a:r>
            <a:r>
              <a:rPr lang="en-GB" sz="2400" dirty="0" smtClean="0"/>
              <a:t>2014’s graduates  </a:t>
            </a:r>
            <a:r>
              <a:rPr lang="en-GB" sz="2400" dirty="0"/>
              <a:t>were </a:t>
            </a:r>
            <a:r>
              <a:rPr lang="en-GB" sz="2400" dirty="0" smtClean="0"/>
              <a:t>unemployed </a:t>
            </a:r>
            <a:r>
              <a:rPr lang="en-GB" sz="2400" dirty="0"/>
              <a:t>after </a:t>
            </a:r>
            <a:r>
              <a:rPr lang="en-GB" sz="2400" dirty="0" smtClean="0"/>
              <a:t>½ </a:t>
            </a:r>
            <a:r>
              <a:rPr lang="en-GB" sz="2400" dirty="0" err="1" smtClean="0"/>
              <a:t>yr</a:t>
            </a:r>
            <a:r>
              <a:rPr lang="en-GB" sz="2400" dirty="0" smtClean="0"/>
              <a:t>? </a:t>
            </a:r>
            <a:r>
              <a:rPr lang="en-GB" sz="2400" dirty="0"/>
              <a:t> </a:t>
            </a:r>
            <a:r>
              <a:rPr lang="en-GB" sz="2800" b="1" dirty="0"/>
              <a:t>6.2</a:t>
            </a:r>
            <a:r>
              <a:rPr lang="en-GB" sz="2800" b="1" dirty="0" smtClean="0"/>
              <a:t>%</a:t>
            </a: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4. Which was the most popular degree course last year</a:t>
            </a:r>
            <a:r>
              <a:rPr lang="en-GB" sz="2400" dirty="0" smtClean="0"/>
              <a:t>?</a:t>
            </a:r>
            <a:r>
              <a:rPr lang="en-GB" sz="2400" dirty="0"/>
              <a:t> </a:t>
            </a:r>
            <a:r>
              <a:rPr lang="en-GB" sz="2400" dirty="0" smtClean="0"/>
              <a:t>  </a:t>
            </a:r>
            <a:r>
              <a:rPr lang="en-GB" sz="2800" b="1" dirty="0" smtClean="0"/>
              <a:t>Nursing</a:t>
            </a:r>
            <a:endParaRPr lang="en-GB" sz="2800" b="1" dirty="0"/>
          </a:p>
          <a:p>
            <a:pPr marL="0" indent="0">
              <a:buNone/>
            </a:pPr>
            <a:r>
              <a:rPr lang="en-GB" sz="2400" dirty="0"/>
              <a:t>5. What was the average number of applications received for each graduate job this </a:t>
            </a:r>
            <a:r>
              <a:rPr lang="en-GB" sz="2400" dirty="0" smtClean="0"/>
              <a:t>year?  </a:t>
            </a:r>
            <a:r>
              <a:rPr lang="en-GB" sz="2800" b="1" dirty="0" smtClean="0"/>
              <a:t>39</a:t>
            </a:r>
            <a:endParaRPr lang="en-GB" sz="2800" b="1" dirty="0"/>
          </a:p>
          <a:p>
            <a:pPr marL="0" indent="0">
              <a:buNone/>
            </a:pPr>
            <a:r>
              <a:rPr lang="en-GB" sz="2400" dirty="0"/>
              <a:t>6. What proportion of UK graduates who completed their degree in the year 2012-13 were in either full-time or part-time work, six months after finishing their degree</a:t>
            </a:r>
            <a:r>
              <a:rPr lang="en-GB" sz="2400" dirty="0" smtClean="0"/>
              <a:t>?</a:t>
            </a:r>
            <a:r>
              <a:rPr lang="en-GB" sz="2400" dirty="0"/>
              <a:t> </a:t>
            </a:r>
            <a:r>
              <a:rPr lang="en-GB" sz="2800" b="1" dirty="0"/>
              <a:t>77.3</a:t>
            </a:r>
            <a:r>
              <a:rPr lang="en-GB" sz="2800" b="1" dirty="0" smtClean="0"/>
              <a:t>%</a:t>
            </a:r>
            <a:endParaRPr lang="en-GB" sz="2800" b="1" dirty="0"/>
          </a:p>
          <a:p>
            <a:pPr marL="0" indent="0">
              <a:buNone/>
            </a:pPr>
            <a:r>
              <a:rPr lang="en-GB" sz="2400" dirty="0"/>
              <a:t>7. Which university had the highest percentage of graduates in employment after six </a:t>
            </a:r>
            <a:r>
              <a:rPr lang="en-GB" sz="2400" dirty="0" smtClean="0"/>
              <a:t>months?  </a:t>
            </a:r>
            <a:r>
              <a:rPr lang="en-GB" sz="2800" b="1" dirty="0" smtClean="0"/>
              <a:t>Imperial </a:t>
            </a:r>
            <a:r>
              <a:rPr lang="en-GB" sz="2800" b="1" dirty="0"/>
              <a:t>College London</a:t>
            </a: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8. Around how many graduates entered the job market this summer</a:t>
            </a:r>
            <a:r>
              <a:rPr lang="en-GB" sz="2400" dirty="0" smtClean="0"/>
              <a:t>? </a:t>
            </a:r>
            <a:r>
              <a:rPr lang="en-GB" sz="2400" dirty="0"/>
              <a:t> </a:t>
            </a:r>
            <a:r>
              <a:rPr lang="en-GB" sz="2800" b="1" dirty="0"/>
              <a:t>350,000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169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u="sng" dirty="0" smtClean="0"/>
              <a:t>University or Not?</a:t>
            </a:r>
            <a:endParaRPr lang="en-GB" sz="4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79513" y="764704"/>
            <a:ext cx="878497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No-one can advise you whether to go to university </a:t>
            </a:r>
          </a:p>
          <a:p>
            <a:r>
              <a:rPr lang="en-GB" sz="3200" dirty="0" smtClean="0"/>
              <a:t>or not.  It is entirely your own decision but it is </a:t>
            </a:r>
          </a:p>
          <a:p>
            <a:r>
              <a:rPr lang="en-GB" sz="3200" dirty="0" smtClean="0"/>
              <a:t>extremely important to ensure that it is an </a:t>
            </a:r>
            <a:r>
              <a:rPr lang="en-GB" sz="3200" dirty="0" err="1" smtClean="0"/>
              <a:t>informeddecision</a:t>
            </a:r>
            <a:r>
              <a:rPr lang="en-GB" sz="3200" dirty="0" smtClean="0"/>
              <a:t>, based on facts and not hearsay.</a:t>
            </a:r>
          </a:p>
          <a:p>
            <a:endParaRPr lang="en-GB" sz="3200" dirty="0"/>
          </a:p>
          <a:p>
            <a:r>
              <a:rPr lang="en-GB" sz="3200" dirty="0" smtClean="0"/>
              <a:t>In small groups discuss the advantages and disadvantages of FE, HE and getting a job after 6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Form.</a:t>
            </a:r>
          </a:p>
          <a:p>
            <a:endParaRPr lang="en-GB" sz="3200" dirty="0" smtClean="0"/>
          </a:p>
          <a:p>
            <a:r>
              <a:rPr lang="en-GB" sz="3600" b="1" dirty="0" smtClean="0"/>
              <a:t>Summarise your thoughts in the tables at the bottom of page 3 in your Careers Booklet.</a:t>
            </a:r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95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u="sng" dirty="0" smtClean="0"/>
              <a:t>Further Research</a:t>
            </a:r>
            <a:endParaRPr lang="en-GB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602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Use the following websites to gain as much information as possible about FE and HE options –</a:t>
            </a:r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www.belfastmet.ac.uk</a:t>
            </a:r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www.serc.ac.uk</a:t>
            </a:r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www.qub.ac.uk</a:t>
            </a:r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www.ulster.ac.uk</a:t>
            </a:r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www.bestcourse4me.com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hlinkClick r:id="rId3"/>
              </a:rPr>
              <a:t>www.push.co.uk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hlinkClick r:id="rId4"/>
              </a:rPr>
              <a:t>www.sacu-student.com</a:t>
            </a:r>
            <a:r>
              <a:rPr lang="en-GB" dirty="0" smtClean="0"/>
              <a:t> </a:t>
            </a:r>
          </a:p>
          <a:p>
            <a:pPr marL="0" indent="0" algn="ctr">
              <a:buNone/>
            </a:pPr>
            <a:r>
              <a:rPr lang="en-GB" dirty="0" smtClean="0">
                <a:hlinkClick r:id="rId5"/>
              </a:rPr>
              <a:t>www.ucas.com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hlinkClick r:id="rId6"/>
              </a:rPr>
              <a:t>www.icould.com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1" descr="Description: C:\Users\mcarville061\AppData\Local\Microsoft\Windows\Temporary Internet Files\Content.Outlook\S8UFITSF\RH Logo Red PE Shir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085184"/>
            <a:ext cx="1259632" cy="16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10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44016"/>
            <a:ext cx="8712968" cy="5157192"/>
          </a:xfrm>
        </p:spPr>
        <p:txBody>
          <a:bodyPr>
            <a:noAutofit/>
          </a:bodyPr>
          <a:lstStyle/>
          <a:p>
            <a:pPr algn="l"/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 smtClean="0"/>
              <a:t>None of them have a degree!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4" name="Picture 1" descr="Description: C:\Users\mcarville061\AppData\Local\Microsoft\Windows\Temporary Internet Files\Content.Outlook\S8UFITSF\RH Logo Red PE Shi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661025"/>
            <a:ext cx="10429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4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4624"/>
            <a:ext cx="8856984" cy="6813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/>
              <a:t>Sir Winston Churchill</a:t>
            </a:r>
            <a:r>
              <a:rPr lang="en-GB" dirty="0"/>
              <a:t> </a:t>
            </a:r>
            <a:r>
              <a:rPr lang="en-GB" dirty="0" smtClean="0"/>
              <a:t>was </a:t>
            </a:r>
            <a:r>
              <a:rPr lang="en-GB" dirty="0"/>
              <a:t>Prime Minister </a:t>
            </a:r>
            <a:r>
              <a:rPr lang="en-GB" dirty="0" smtClean="0"/>
              <a:t>and </a:t>
            </a:r>
            <a:r>
              <a:rPr lang="en-GB" dirty="0"/>
              <a:t>w</a:t>
            </a:r>
            <a:r>
              <a:rPr lang="en-GB" dirty="0" smtClean="0"/>
              <a:t>idely </a:t>
            </a:r>
            <a:r>
              <a:rPr lang="en-GB" dirty="0"/>
              <a:t>regarded as one of the greatest wartime leaders of the 20th </a:t>
            </a:r>
            <a:r>
              <a:rPr lang="en-GB" dirty="0" smtClean="0"/>
              <a:t>century.  He </a:t>
            </a:r>
            <a:r>
              <a:rPr lang="en-GB" dirty="0"/>
              <a:t>was </a:t>
            </a:r>
            <a:r>
              <a:rPr lang="en-GB" dirty="0" smtClean="0"/>
              <a:t>also an </a:t>
            </a:r>
            <a:r>
              <a:rPr lang="en-GB" dirty="0"/>
              <a:t>historian, a </a:t>
            </a:r>
            <a:r>
              <a:rPr lang="en-GB" dirty="0" smtClean="0"/>
              <a:t>writer and </a:t>
            </a:r>
            <a:r>
              <a:rPr lang="en-GB" dirty="0"/>
              <a:t>an </a:t>
            </a:r>
            <a:r>
              <a:rPr lang="en-GB" dirty="0" smtClean="0"/>
              <a:t>artist; He </a:t>
            </a:r>
            <a:r>
              <a:rPr lang="en-GB" dirty="0"/>
              <a:t>won the </a:t>
            </a:r>
            <a:r>
              <a:rPr lang="en-GB" dirty="0" smtClean="0"/>
              <a:t>Nobel prize in Literature.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Ralph Lauren</a:t>
            </a:r>
            <a:r>
              <a:rPr lang="en-GB" dirty="0" smtClean="0"/>
              <a:t> has </a:t>
            </a:r>
            <a:r>
              <a:rPr lang="en-GB" dirty="0"/>
              <a:t>a net worth of $7 billion. The fashion </a:t>
            </a:r>
            <a:r>
              <a:rPr lang="en-GB" dirty="0" smtClean="0"/>
              <a:t>tycoon went to university </a:t>
            </a:r>
            <a:r>
              <a:rPr lang="en-GB" dirty="0"/>
              <a:t>for 2</a:t>
            </a:r>
            <a:r>
              <a:rPr lang="en-GB" dirty="0" smtClean="0"/>
              <a:t> </a:t>
            </a:r>
            <a:r>
              <a:rPr lang="en-GB" dirty="0"/>
              <a:t>years but </a:t>
            </a:r>
            <a:r>
              <a:rPr lang="en-GB" dirty="0" smtClean="0"/>
              <a:t>left </a:t>
            </a:r>
            <a:r>
              <a:rPr lang="en-GB" dirty="0"/>
              <a:t>to join the </a:t>
            </a:r>
            <a:r>
              <a:rPr lang="en-GB" dirty="0" smtClean="0"/>
              <a:t>army.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Steve Jobs</a:t>
            </a:r>
            <a:r>
              <a:rPr lang="en-GB" dirty="0"/>
              <a:t> </a:t>
            </a:r>
            <a:r>
              <a:rPr lang="en-GB" dirty="0" smtClean="0"/>
              <a:t>has a </a:t>
            </a:r>
            <a:r>
              <a:rPr lang="en-GB" dirty="0"/>
              <a:t>net </a:t>
            </a:r>
            <a:r>
              <a:rPr lang="en-GB" dirty="0" smtClean="0"/>
              <a:t>worth</a:t>
            </a:r>
            <a:r>
              <a:rPr lang="en-GB" dirty="0"/>
              <a:t> </a:t>
            </a:r>
            <a:r>
              <a:rPr lang="en-GB" dirty="0" smtClean="0"/>
              <a:t>of </a:t>
            </a:r>
            <a:r>
              <a:rPr lang="en-GB" dirty="0"/>
              <a:t>$8.3 </a:t>
            </a:r>
            <a:r>
              <a:rPr lang="en-GB" dirty="0" smtClean="0"/>
              <a:t>billion</a:t>
            </a:r>
            <a:r>
              <a:rPr lang="en-GB" dirty="0"/>
              <a:t>.</a:t>
            </a:r>
            <a:r>
              <a:rPr lang="en-GB" dirty="0" smtClean="0"/>
              <a:t> </a:t>
            </a:r>
            <a:r>
              <a:rPr lang="en-GB" dirty="0"/>
              <a:t>The late Apple </a:t>
            </a:r>
            <a:r>
              <a:rPr lang="en-GB" dirty="0" smtClean="0"/>
              <a:t>co-founder </a:t>
            </a:r>
            <a:r>
              <a:rPr lang="en-GB" dirty="0"/>
              <a:t>attended </a:t>
            </a:r>
            <a:r>
              <a:rPr lang="en-GB" dirty="0" smtClean="0"/>
              <a:t>university </a:t>
            </a:r>
            <a:r>
              <a:rPr lang="en-GB" dirty="0"/>
              <a:t>in </a:t>
            </a:r>
            <a:r>
              <a:rPr lang="en-GB" dirty="0" smtClean="0"/>
              <a:t>Oregon, </a:t>
            </a:r>
            <a:r>
              <a:rPr lang="en-GB" dirty="0"/>
              <a:t>but </a:t>
            </a:r>
            <a:r>
              <a:rPr lang="en-GB" dirty="0" smtClean="0"/>
              <a:t>left </a:t>
            </a:r>
            <a:r>
              <a:rPr lang="en-GB" dirty="0"/>
              <a:t>after </a:t>
            </a:r>
            <a:r>
              <a:rPr lang="en-GB" dirty="0" smtClean="0"/>
              <a:t>6 months.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4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Richard Branson - </a:t>
            </a:r>
            <a:r>
              <a:rPr lang="en-GB" dirty="0"/>
              <a:t>Music, airlines, comics, stem cell research, space </a:t>
            </a:r>
            <a:r>
              <a:rPr lang="en-GB" dirty="0" smtClean="0"/>
              <a:t>tourism.  </a:t>
            </a:r>
            <a:r>
              <a:rPr lang="en-GB" dirty="0"/>
              <a:t>D</a:t>
            </a:r>
            <a:r>
              <a:rPr lang="en-GB" dirty="0" smtClean="0"/>
              <a:t>yslexic </a:t>
            </a:r>
            <a:r>
              <a:rPr lang="en-GB" dirty="0"/>
              <a:t>Branson struggled in </a:t>
            </a:r>
            <a:r>
              <a:rPr lang="en-GB" dirty="0" smtClean="0"/>
              <a:t>school and </a:t>
            </a:r>
            <a:r>
              <a:rPr lang="en-GB" dirty="0"/>
              <a:t>his headmaster told him he’d either end up a prisoner or a </a:t>
            </a:r>
            <a:r>
              <a:rPr lang="en-GB" dirty="0" smtClean="0"/>
              <a:t>millionaire.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/>
              <a:t>Sir </a:t>
            </a:r>
            <a:r>
              <a:rPr lang="en-GB" b="1" dirty="0" smtClean="0"/>
              <a:t>Sean </a:t>
            </a:r>
            <a:r>
              <a:rPr lang="en-GB" b="1" dirty="0"/>
              <a:t>Connery </a:t>
            </a:r>
            <a:r>
              <a:rPr lang="en-GB" dirty="0"/>
              <a:t>is a Scottish actor and producer who has won an Academy Award, two BAFTA Awards and three Golden Globes. He was knighted </a:t>
            </a:r>
            <a:r>
              <a:rPr lang="en-GB" dirty="0" smtClean="0"/>
              <a:t>in </a:t>
            </a:r>
            <a:r>
              <a:rPr lang="en-GB" dirty="0"/>
              <a:t>July </a:t>
            </a:r>
            <a:r>
              <a:rPr lang="en-GB" dirty="0" smtClean="0"/>
              <a:t>2000.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Abraham </a:t>
            </a:r>
            <a:r>
              <a:rPr lang="en-GB" b="1" dirty="0"/>
              <a:t>Lincoln</a:t>
            </a:r>
            <a:r>
              <a:rPr lang="en-GB" dirty="0"/>
              <a:t>, </a:t>
            </a:r>
            <a:r>
              <a:rPr lang="en-GB" dirty="0" smtClean="0"/>
              <a:t>U.S</a:t>
            </a:r>
            <a:r>
              <a:rPr lang="en-GB" dirty="0"/>
              <a:t>. president. Finished one year of formal </a:t>
            </a:r>
            <a:r>
              <a:rPr lang="en-GB" dirty="0" smtClean="0"/>
              <a:t>schooling.  Studied on </a:t>
            </a:r>
            <a:r>
              <a:rPr lang="en-GB" dirty="0"/>
              <a:t>his own to become a lawyer.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0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Bill</a:t>
            </a:r>
            <a:r>
              <a:rPr lang="en-GB" dirty="0"/>
              <a:t> </a:t>
            </a:r>
            <a:r>
              <a:rPr lang="en-GB" b="1" dirty="0" smtClean="0"/>
              <a:t>Gates, </a:t>
            </a: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world’s richest man</a:t>
            </a:r>
            <a:r>
              <a:rPr lang="en-GB" dirty="0" smtClean="0"/>
              <a:t>,</a:t>
            </a:r>
            <a:r>
              <a:rPr lang="en-GB" b="1" dirty="0" smtClean="0"/>
              <a:t> </a:t>
            </a:r>
            <a:r>
              <a:rPr lang="en-GB" dirty="0"/>
              <a:t>dropped out of Harvard </a:t>
            </a:r>
            <a:r>
              <a:rPr lang="en-GB" dirty="0" smtClean="0"/>
              <a:t>University </a:t>
            </a:r>
            <a:r>
              <a:rPr lang="en-GB" dirty="0"/>
              <a:t>to co-found Microsoft. </a:t>
            </a:r>
            <a:r>
              <a:rPr lang="en-GB" dirty="0" smtClean="0"/>
              <a:t> Estimated to be worth over $76 billion.</a:t>
            </a:r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r>
              <a:rPr lang="en-GB" b="1" dirty="0" err="1" smtClean="0"/>
              <a:t>Karren</a:t>
            </a:r>
            <a:r>
              <a:rPr lang="en-GB" b="1" dirty="0" smtClean="0"/>
              <a:t> Brady</a:t>
            </a:r>
            <a:r>
              <a:rPr lang="en-GB" dirty="0" smtClean="0"/>
              <a:t>, Baroness Brady is the former managing director of Birmingham City FC and current vice-chairman of West Ham United. She features in The Apprentice and is currently the Small Business Ambassador to the Prime Minister, David Cameron.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4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648072"/>
            <a:ext cx="8892480" cy="6021288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What do Rowan Atkinson, Chris Martin, Kate </a:t>
            </a:r>
            <a:r>
              <a:rPr lang="en-GB" sz="3600" dirty="0" err="1" smtClean="0"/>
              <a:t>Beckinsale</a:t>
            </a:r>
            <a:r>
              <a:rPr lang="en-GB" sz="3600" dirty="0" smtClean="0"/>
              <a:t>, Lisa </a:t>
            </a:r>
            <a:r>
              <a:rPr lang="en-GB" sz="3600" dirty="0" err="1" smtClean="0"/>
              <a:t>Kudrow</a:t>
            </a:r>
            <a:r>
              <a:rPr lang="en-GB" sz="3600" dirty="0" smtClean="0"/>
              <a:t>, Harry Hill, James Franco and Denis </a:t>
            </a:r>
            <a:r>
              <a:rPr lang="en-GB" sz="3600" dirty="0" err="1" smtClean="0"/>
              <a:t>Bergkamp</a:t>
            </a:r>
            <a:r>
              <a:rPr lang="en-GB" sz="3600" dirty="0" smtClean="0"/>
              <a:t> have in common?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pic>
        <p:nvPicPr>
          <p:cNvPr id="3074" name="Picture 2" descr="Flickr ( nathan wong.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0321" r="8780" b="18092"/>
          <a:stretch/>
        </p:blipFill>
        <p:spPr bwMode="auto">
          <a:xfrm>
            <a:off x="107504" y="4101706"/>
            <a:ext cx="3312368" cy="271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lickr (cumi&amp;ciki.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r="8641"/>
          <a:stretch/>
        </p:blipFill>
        <p:spPr bwMode="auto">
          <a:xfrm>
            <a:off x="254010" y="107379"/>
            <a:ext cx="2301766" cy="20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etty Images. Henri Swarc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588224" y="4020394"/>
            <a:ext cx="2448272" cy="293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etty. Gareth Cattermol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40" y="4041219"/>
            <a:ext cx="2772968" cy="278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etty. Stephen Loveki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2" b="8335"/>
          <a:stretch/>
        </p:blipFill>
        <p:spPr bwMode="auto">
          <a:xfrm>
            <a:off x="2771800" y="107379"/>
            <a:ext cx="2141908" cy="20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etty. ethan miller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7379"/>
            <a:ext cx="1890540" cy="20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upload.wikimedia.org/wikipedia/commons/6/6a/James_Franco_(Cropped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002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504056"/>
            <a:ext cx="8892480" cy="6021288"/>
          </a:xfrm>
        </p:spPr>
        <p:txBody>
          <a:bodyPr>
            <a:noAutofit/>
          </a:bodyPr>
          <a:lstStyle/>
          <a:p>
            <a:pPr algn="l"/>
            <a:r>
              <a:rPr lang="en-GB" sz="6000" dirty="0"/>
              <a:t> </a:t>
            </a:r>
            <a:r>
              <a:rPr lang="en-GB" sz="6000" dirty="0" smtClean="0"/>
              <a:t>    They all have degrees!</a:t>
            </a:r>
            <a:br>
              <a:rPr lang="en-GB" sz="6000" dirty="0" smtClean="0"/>
            </a:br>
            <a:endParaRPr lang="en-GB" sz="6000" dirty="0"/>
          </a:p>
        </p:txBody>
      </p:sp>
      <p:pic>
        <p:nvPicPr>
          <p:cNvPr id="4" name="Picture 1" descr="Description: C:\Users\mcarville061\AppData\Local\Microsoft\Windows\Temporary Internet Files\Content.Outlook\S8UFITSF\RH Logo Red PE Shi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661025"/>
            <a:ext cx="10429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5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840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Rowan Atkinson - Electrical Engineering, Newcastle </a:t>
            </a:r>
            <a:r>
              <a:rPr lang="en-GB" b="1" dirty="0" smtClean="0"/>
              <a:t>University.  </a:t>
            </a:r>
            <a:r>
              <a:rPr lang="en-GB" dirty="0"/>
              <a:t>G</a:t>
            </a:r>
            <a:r>
              <a:rPr lang="en-GB" dirty="0" smtClean="0"/>
              <a:t>ained </a:t>
            </a:r>
            <a:r>
              <a:rPr lang="en-GB" dirty="0"/>
              <a:t>the highest marks in </a:t>
            </a:r>
            <a:r>
              <a:rPr lang="en-GB" dirty="0" smtClean="0"/>
              <a:t>his </a:t>
            </a:r>
            <a:r>
              <a:rPr lang="en-GB" dirty="0"/>
              <a:t>year before going on to Oxford </a:t>
            </a:r>
            <a:r>
              <a:rPr lang="en-GB" dirty="0" smtClean="0"/>
              <a:t>to study for an MSc.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b="1" dirty="0" smtClean="0"/>
              <a:t>Kate </a:t>
            </a:r>
            <a:r>
              <a:rPr lang="en-GB" b="1" dirty="0" err="1"/>
              <a:t>Beckinsale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b="1" dirty="0"/>
              <a:t>French and Russian </a:t>
            </a:r>
            <a:r>
              <a:rPr lang="en-GB" b="1" dirty="0" smtClean="0"/>
              <a:t>Literature, Oxford Uni. </a:t>
            </a:r>
            <a:r>
              <a:rPr lang="en-GB" dirty="0" smtClean="0"/>
              <a:t>Actress - known </a:t>
            </a:r>
            <a:r>
              <a:rPr lang="en-GB" dirty="0"/>
              <a:t>for playing vampires and hunting </a:t>
            </a:r>
            <a:r>
              <a:rPr lang="en-GB" dirty="0" smtClean="0"/>
              <a:t>werewolves.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b="1" dirty="0"/>
              <a:t>Dennis </a:t>
            </a:r>
            <a:r>
              <a:rPr lang="en-GB" b="1" dirty="0" err="1"/>
              <a:t>Bergkamp</a:t>
            </a:r>
            <a:r>
              <a:rPr lang="en-GB" b="1" dirty="0"/>
              <a:t> </a:t>
            </a:r>
            <a:r>
              <a:rPr lang="en-GB" dirty="0"/>
              <a:t>–</a:t>
            </a:r>
            <a:r>
              <a:rPr lang="en-GB" b="1" dirty="0"/>
              <a:t> Mechanical </a:t>
            </a:r>
            <a:r>
              <a:rPr lang="en-GB" b="1" dirty="0" smtClean="0"/>
              <a:t>Engineering</a:t>
            </a:r>
            <a:r>
              <a:rPr lang="en-GB" b="1" dirty="0"/>
              <a:t>, </a:t>
            </a:r>
            <a:r>
              <a:rPr lang="en-GB" b="1" dirty="0" err="1" smtClean="0"/>
              <a:t>Uni</a:t>
            </a:r>
            <a:r>
              <a:rPr lang="en-GB" b="1" dirty="0" smtClean="0"/>
              <a:t> </a:t>
            </a:r>
            <a:r>
              <a:rPr lang="en-GB" b="1" dirty="0"/>
              <a:t>of </a:t>
            </a:r>
            <a:r>
              <a:rPr lang="en-GB" b="1" dirty="0" smtClean="0"/>
              <a:t>Bath.  </a:t>
            </a:r>
            <a:r>
              <a:rPr lang="en-GB" dirty="0"/>
              <a:t>T</a:t>
            </a:r>
            <a:r>
              <a:rPr lang="en-GB" dirty="0" smtClean="0"/>
              <a:t>ook </a:t>
            </a:r>
            <a:r>
              <a:rPr lang="en-GB" dirty="0"/>
              <a:t>his degree while playing </a:t>
            </a:r>
            <a:r>
              <a:rPr lang="en-GB" dirty="0" smtClean="0"/>
              <a:t>for Arsenal.</a:t>
            </a:r>
            <a:r>
              <a:rPr lang="en-GB" b="1" dirty="0"/>
              <a:t> </a:t>
            </a:r>
            <a:endParaRPr lang="en-GB" b="1" dirty="0" smtClean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b="1" dirty="0" smtClean="0"/>
              <a:t>Harry </a:t>
            </a:r>
            <a:r>
              <a:rPr lang="en-GB" b="1" dirty="0"/>
              <a:t>Hill – Neurosurgery, University of London.  </a:t>
            </a:r>
            <a:r>
              <a:rPr lang="en-GB" dirty="0"/>
              <a:t>Hill remains on the General Medical Council’s list of Register Medical Practitioners.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9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1461</Words>
  <Application>Microsoft Office PowerPoint</Application>
  <PresentationFormat>On-screen Show (4:3)</PresentationFormat>
  <Paragraphs>204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Further or Higher Education?</vt:lpstr>
      <vt:lpstr>What do Winston Churchill, Ralph Lauren, Steve Jobs, Richard Branson, Sean Connery, Abraham Lincoln, Bill Gates and Karen Brady all have in common?</vt:lpstr>
      <vt:lpstr> None of them have a degree! </vt:lpstr>
      <vt:lpstr>PowerPoint Presentation</vt:lpstr>
      <vt:lpstr>PowerPoint Presentation</vt:lpstr>
      <vt:lpstr>PowerPoint Presentation</vt:lpstr>
      <vt:lpstr>  What do Rowan Atkinson, Chris Martin, Kate Beckinsale, Lisa Kudrow, Harry Hill, James Franco and Denis Bergkamp have in common?    </vt:lpstr>
      <vt:lpstr>     They all have degrees! </vt:lpstr>
      <vt:lpstr>PowerPoint Presentation</vt:lpstr>
      <vt:lpstr>PowerPoint Presentation</vt:lpstr>
      <vt:lpstr>PowerPoint Presentation</vt:lpstr>
      <vt:lpstr>1. THE CELEBRITY JOURNALIST</vt:lpstr>
      <vt:lpstr>2. THE TRAINEE PLUMBER</vt:lpstr>
      <vt:lpstr>3. THE ACCOUNTANT</vt:lpstr>
      <vt:lpstr>4. THE MARKETING EXECUTIVE </vt:lpstr>
      <vt:lpstr>5. THE RECORD COMPANY PR </vt:lpstr>
      <vt:lpstr>Does it Pay to Study?</vt:lpstr>
      <vt:lpstr>PowerPoint Presentation</vt:lpstr>
      <vt:lpstr>PowerPoint Presentation</vt:lpstr>
      <vt:lpstr>1. Student Debt = £30,000 Assume you pay back 10% of income above £20,000.  Age 21 to 25 - 10% of 1,500 = £150 x 5 = £750 Age 26 to 30 - 10% of 6,750 = £675 x 5 = £3,375 Age 31 to 35 - 10% of 13,350 = £1,335 x 5 = £6,675 Age 36 to 40 - 10% of 18,800 = £1,880 x 5 = £9,400 Age 41 to 45 – 10% of 21,560 = £2,156 x 5 = £10,780              Total = £30,980  Therefore, you will be 45 years old before all student debts are paid off! </vt:lpstr>
      <vt:lpstr>PowerPoint Presentation</vt:lpstr>
      <vt:lpstr>PowerPoint Presentation</vt:lpstr>
      <vt:lpstr>Graduate Jobs 2014 - Quiz</vt:lpstr>
      <vt:lpstr>PowerPoint Presentation</vt:lpstr>
      <vt:lpstr>PowerPoint Presentation</vt:lpstr>
      <vt:lpstr>Answers</vt:lpstr>
      <vt:lpstr>University or Not?</vt:lpstr>
      <vt:lpstr>Further Research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</dc:title>
  <dc:creator>dhall427</dc:creator>
  <cp:lastModifiedBy>D HALL</cp:lastModifiedBy>
  <cp:revision>54</cp:revision>
  <cp:lastPrinted>2015-06-26T10:04:08Z</cp:lastPrinted>
  <dcterms:created xsi:type="dcterms:W3CDTF">2015-05-14T20:09:47Z</dcterms:created>
  <dcterms:modified xsi:type="dcterms:W3CDTF">2015-09-25T10:39:47Z</dcterms:modified>
</cp:coreProperties>
</file>