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57" r:id="rId3"/>
    <p:sldId id="258" r:id="rId4"/>
    <p:sldId id="280" r:id="rId5"/>
    <p:sldId id="259" r:id="rId6"/>
    <p:sldId id="260" r:id="rId7"/>
    <p:sldId id="261" r:id="rId8"/>
    <p:sldId id="278" r:id="rId9"/>
    <p:sldId id="279" r:id="rId10"/>
    <p:sldId id="262" r:id="rId11"/>
    <p:sldId id="274" r:id="rId12"/>
    <p:sldId id="275" r:id="rId13"/>
    <p:sldId id="264" r:id="rId14"/>
    <p:sldId id="265" r:id="rId15"/>
    <p:sldId id="266" r:id="rId16"/>
    <p:sldId id="270" r:id="rId17"/>
    <p:sldId id="267" r:id="rId18"/>
    <p:sldId id="268" r:id="rId19"/>
    <p:sldId id="269" r:id="rId20"/>
    <p:sldId id="271" r:id="rId21"/>
    <p:sldId id="272" r:id="rId22"/>
    <p:sldId id="277" r:id="rId23"/>
    <p:sldId id="28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047F"/>
    <a:srgbClr val="CDF731"/>
    <a:srgbClr val="FD8813"/>
    <a:srgbClr val="D46B02"/>
    <a:srgbClr val="08CE3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287583-5196-48F7-92FF-409105B63376}" type="datetimeFigureOut">
              <a:rPr lang="en-GB" smtClean="0"/>
              <a:pPr/>
              <a:t>18/04/2016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574C8-B1EF-4514-863F-701D92334C7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dirty="0" smtClean="0"/>
              <a:t>There are job opportunities across all occupational areas in Northern Ireland but there is higher demand in occupations relating to Science, Technology, Engineering and Maths (STEM).</a:t>
            </a: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15C9D3-6A3F-42A5-84C6-2626AEFECF58}" type="slidenum">
              <a:rPr lang="en-GB" smtClean="0"/>
              <a:pPr/>
              <a:t>12</a:t>
            </a:fld>
            <a:endParaRPr lang="en-GB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67140-D514-4176-8E46-093CE6EF2FF3}" type="datetimeFigureOut">
              <a:rPr lang="en-GB" smtClean="0"/>
              <a:pPr/>
              <a:t>18/04/2016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5933B-25AC-421C-BA54-619F9BA316E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67140-D514-4176-8E46-093CE6EF2FF3}" type="datetimeFigureOut">
              <a:rPr lang="en-GB" smtClean="0"/>
              <a:pPr/>
              <a:t>18/04/2016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5933B-25AC-421C-BA54-619F9BA316E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67140-D514-4176-8E46-093CE6EF2FF3}" type="datetimeFigureOut">
              <a:rPr lang="en-GB" smtClean="0"/>
              <a:pPr/>
              <a:t>18/04/2016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5933B-25AC-421C-BA54-619F9BA316E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67140-D514-4176-8E46-093CE6EF2FF3}" type="datetimeFigureOut">
              <a:rPr lang="en-GB" smtClean="0"/>
              <a:pPr/>
              <a:t>18/04/2016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5933B-25AC-421C-BA54-619F9BA316E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67140-D514-4176-8E46-093CE6EF2FF3}" type="datetimeFigureOut">
              <a:rPr lang="en-GB" smtClean="0"/>
              <a:pPr/>
              <a:t>18/04/2016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5933B-25AC-421C-BA54-619F9BA316E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67140-D514-4176-8E46-093CE6EF2FF3}" type="datetimeFigureOut">
              <a:rPr lang="en-GB" smtClean="0"/>
              <a:pPr/>
              <a:t>18/04/2016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5933B-25AC-421C-BA54-619F9BA316E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67140-D514-4176-8E46-093CE6EF2FF3}" type="datetimeFigureOut">
              <a:rPr lang="en-GB" smtClean="0"/>
              <a:pPr/>
              <a:t>18/04/2016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5933B-25AC-421C-BA54-619F9BA316E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67140-D514-4176-8E46-093CE6EF2FF3}" type="datetimeFigureOut">
              <a:rPr lang="en-GB" smtClean="0"/>
              <a:pPr/>
              <a:t>18/04/2016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5933B-25AC-421C-BA54-619F9BA316E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67140-D514-4176-8E46-093CE6EF2FF3}" type="datetimeFigureOut">
              <a:rPr lang="en-GB" smtClean="0"/>
              <a:pPr/>
              <a:t>18/04/2016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5933B-25AC-421C-BA54-619F9BA316E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67140-D514-4176-8E46-093CE6EF2FF3}" type="datetimeFigureOut">
              <a:rPr lang="en-GB" smtClean="0"/>
              <a:pPr/>
              <a:t>18/04/2016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5933B-25AC-421C-BA54-619F9BA316E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67140-D514-4176-8E46-093CE6EF2FF3}" type="datetimeFigureOut">
              <a:rPr lang="en-GB" smtClean="0"/>
              <a:pPr/>
              <a:t>18/04/2016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5C5933B-25AC-421C-BA54-619F9BA316E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E867140-D514-4176-8E46-093CE6EF2FF3}" type="datetimeFigureOut">
              <a:rPr lang="en-GB" smtClean="0"/>
              <a:pPr/>
              <a:t>18/04/2016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C5933B-25AC-421C-BA54-619F9BA316EB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jpeg"/><Relationship Id="rId4" Type="http://schemas.openxmlformats.org/officeDocument/2006/relationships/image" Target="../media/image14.gi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www.google.co.uk/url?sa=i&amp;rct=j&amp;q=&amp;esrc=s&amp;source=images&amp;cd=&amp;cad=rja&amp;uact=8&amp;ved=0ahUKEwjZxMKuyZDMAhWLcRQKHakXBPUQjRwIBw&amp;url=http://www.siliconindia.com/news/business/How-the-Global-Economy-would-Turn-around-in-the-Next-Three-Years-nid-130305-cid-3.html&amp;psig=AFQjCNEQyxv5rUIc5xMYqTDY-ycZfCQcTg&amp;ust=1460807187120768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hyperlink" Target="http://www.google.co.uk/url?sa=i&amp;rct=j&amp;q=&amp;esrc=s&amp;source=images&amp;cd=&amp;cad=rja&amp;uact=8&amp;ved=0ahUKEwj34OCio9HJAhWFOQ8KHZQfADsQjRwIBw&amp;url=http://thelondonpost.net/predictions-to-be-believed-or-not/&amp;psig=AFQjCNGl7A8mO_LQXIlf2kAKLynjnE6asw&amp;ust=1449835671180746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ulster.ac.uk/" TargetMode="External"/><Relationship Id="rId3" Type="http://schemas.openxmlformats.org/officeDocument/2006/relationships/hyperlink" Target="http://www.prospects.ac.uk/" TargetMode="External"/><Relationship Id="rId7" Type="http://schemas.openxmlformats.org/officeDocument/2006/relationships/hyperlink" Target="http://www.qub.ac.uk/" TargetMode="External"/><Relationship Id="rId2" Type="http://schemas.openxmlformats.org/officeDocument/2006/relationships/hyperlink" Target="http://www.nidirect.gov.uk/career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radireland.com/" TargetMode="External"/><Relationship Id="rId5" Type="http://schemas.openxmlformats.org/officeDocument/2006/relationships/hyperlink" Target="https://www.delni.gov.uk/publications/ni-skills-barometer" TargetMode="External"/><Relationship Id="rId4" Type="http://schemas.openxmlformats.org/officeDocument/2006/relationships/hyperlink" Target="http://www.top100graduateemployers.com/" TargetMode="External"/><Relationship Id="rId9" Type="http://schemas.openxmlformats.org/officeDocument/2006/relationships/hyperlink" Target="http://www.kent.ac.uk/careers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u="sng" dirty="0" smtClean="0">
                <a:solidFill>
                  <a:srgbClr val="00B050"/>
                </a:solidFill>
              </a:rPr>
              <a:t>Graduate opportunities</a:t>
            </a:r>
            <a:endParaRPr lang="en-GB" b="1" u="sng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030A0"/>
                </a:solidFill>
              </a:rPr>
              <a:t>Jillian Gordon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Alan Cousins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Careers Service </a:t>
            </a:r>
            <a:endParaRPr lang="en-GB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/>
          </a:bodyPr>
          <a:lstStyle/>
          <a:p>
            <a:r>
              <a:rPr lang="en-GB" sz="3200" b="1" u="sng" dirty="0" smtClean="0"/>
              <a:t>What graduate opportunities are available?</a:t>
            </a:r>
            <a:endParaRPr lang="en-GB" sz="32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3563888" y="3068960"/>
            <a:ext cx="2016224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/>
              <a:t>Graduate opportunities</a:t>
            </a:r>
            <a:endParaRPr lang="en-GB" sz="1400" b="1" dirty="0"/>
          </a:p>
        </p:txBody>
      </p:sp>
      <p:sp>
        <p:nvSpPr>
          <p:cNvPr id="5" name="Oval 4"/>
          <p:cNvSpPr/>
          <p:nvPr/>
        </p:nvSpPr>
        <p:spPr>
          <a:xfrm>
            <a:off x="5220072" y="1628800"/>
            <a:ext cx="1872208" cy="914400"/>
          </a:xfrm>
          <a:prstGeom prst="ellipse">
            <a:avLst/>
          </a:prstGeom>
          <a:solidFill>
            <a:srgbClr val="D204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u="sng" dirty="0" smtClean="0"/>
              <a:t>1. Employment</a:t>
            </a:r>
            <a:endParaRPr lang="en-GB" sz="1400" b="1" u="sng" dirty="0"/>
          </a:p>
        </p:txBody>
      </p:sp>
      <p:sp>
        <p:nvSpPr>
          <p:cNvPr id="6" name="Oval 5"/>
          <p:cNvSpPr/>
          <p:nvPr/>
        </p:nvSpPr>
        <p:spPr>
          <a:xfrm>
            <a:off x="5580112" y="2996952"/>
            <a:ext cx="1008112" cy="720080"/>
          </a:xfrm>
          <a:prstGeom prst="ellipse">
            <a:avLst/>
          </a:prstGeom>
          <a:solidFill>
            <a:srgbClr val="D204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SMEs</a:t>
            </a:r>
            <a:endParaRPr lang="en-GB" sz="1600" dirty="0"/>
          </a:p>
        </p:txBody>
      </p:sp>
      <p:sp>
        <p:nvSpPr>
          <p:cNvPr id="7" name="Oval 6"/>
          <p:cNvSpPr/>
          <p:nvPr/>
        </p:nvSpPr>
        <p:spPr>
          <a:xfrm>
            <a:off x="6588224" y="3284984"/>
            <a:ext cx="1152128" cy="792088"/>
          </a:xfrm>
          <a:prstGeom prst="ellipse">
            <a:avLst/>
          </a:prstGeom>
          <a:solidFill>
            <a:srgbClr val="D204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Public sector</a:t>
            </a:r>
            <a:endParaRPr lang="en-GB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4211960" y="2276872"/>
            <a:ext cx="1008112" cy="72008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7596336" y="2708920"/>
            <a:ext cx="1403648" cy="864096"/>
          </a:xfrm>
          <a:prstGeom prst="ellipse">
            <a:avLst/>
          </a:prstGeom>
          <a:solidFill>
            <a:srgbClr val="D204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Private sector</a:t>
            </a:r>
            <a:endParaRPr lang="en-GB" dirty="0"/>
          </a:p>
        </p:txBody>
      </p:sp>
      <p:sp>
        <p:nvSpPr>
          <p:cNvPr id="11" name="Oval 10"/>
          <p:cNvSpPr/>
          <p:nvPr/>
        </p:nvSpPr>
        <p:spPr>
          <a:xfrm>
            <a:off x="7452320" y="1700808"/>
            <a:ext cx="1562472" cy="914400"/>
          </a:xfrm>
          <a:prstGeom prst="ellipse">
            <a:avLst/>
          </a:prstGeom>
          <a:solidFill>
            <a:srgbClr val="D204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Temping</a:t>
            </a:r>
            <a:endParaRPr lang="en-GB" dirty="0"/>
          </a:p>
        </p:txBody>
      </p:sp>
      <p:cxnSp>
        <p:nvCxnSpPr>
          <p:cNvPr id="13" name="Straight Arrow Connector 12"/>
          <p:cNvCxnSpPr>
            <a:stCxn id="5" idx="6"/>
          </p:cNvCxnSpPr>
          <p:nvPr/>
        </p:nvCxnSpPr>
        <p:spPr>
          <a:xfrm>
            <a:off x="7092280" y="2086000"/>
            <a:ext cx="432048" cy="3348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5"/>
          </p:cNvCxnSpPr>
          <p:nvPr/>
        </p:nvCxnSpPr>
        <p:spPr>
          <a:xfrm>
            <a:off x="6818101" y="2409289"/>
            <a:ext cx="778235" cy="51565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444208" y="2564904"/>
            <a:ext cx="504056" cy="72008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796136" y="2564904"/>
            <a:ext cx="72008" cy="43204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563888" y="5661248"/>
            <a:ext cx="2160240" cy="1058416"/>
          </a:xfrm>
          <a:prstGeom prst="ellipse">
            <a:avLst/>
          </a:prstGeom>
          <a:solidFill>
            <a:srgbClr val="08CE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2. </a:t>
            </a:r>
            <a:r>
              <a:rPr lang="en-GB" u="sng" dirty="0" smtClean="0"/>
              <a:t>Graduate training schemes, e.g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29" name="Oval 28"/>
          <p:cNvSpPr/>
          <p:nvPr/>
        </p:nvSpPr>
        <p:spPr>
          <a:xfrm>
            <a:off x="7452320" y="5013176"/>
            <a:ext cx="1691680" cy="864096"/>
          </a:xfrm>
          <a:prstGeom prst="ellipse">
            <a:avLst/>
          </a:prstGeom>
          <a:solidFill>
            <a:srgbClr val="08CE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Management</a:t>
            </a:r>
            <a:endParaRPr lang="en-GB" sz="1400" dirty="0"/>
          </a:p>
        </p:txBody>
      </p:sp>
      <p:sp>
        <p:nvSpPr>
          <p:cNvPr id="33" name="Oval 32"/>
          <p:cNvSpPr/>
          <p:nvPr/>
        </p:nvSpPr>
        <p:spPr>
          <a:xfrm>
            <a:off x="7236296" y="4005064"/>
            <a:ext cx="1907704" cy="914400"/>
          </a:xfrm>
          <a:prstGeom prst="ellipse">
            <a:avLst/>
          </a:prstGeom>
          <a:solidFill>
            <a:srgbClr val="08CE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Information technology</a:t>
            </a:r>
            <a:endParaRPr lang="en-GB" sz="1400" dirty="0"/>
          </a:p>
        </p:txBody>
      </p:sp>
      <p:sp>
        <p:nvSpPr>
          <p:cNvPr id="34" name="Oval 33"/>
          <p:cNvSpPr/>
          <p:nvPr/>
        </p:nvSpPr>
        <p:spPr>
          <a:xfrm>
            <a:off x="6767736" y="6021288"/>
            <a:ext cx="2376264" cy="720080"/>
          </a:xfrm>
          <a:prstGeom prst="ellipse">
            <a:avLst/>
          </a:prstGeom>
          <a:solidFill>
            <a:srgbClr val="08CE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Finance and professional services</a:t>
            </a:r>
            <a:endParaRPr lang="en-GB" dirty="0"/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4644008" y="4725144"/>
            <a:ext cx="216024" cy="93610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5292080" y="4653136"/>
            <a:ext cx="2016224" cy="108012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5580112" y="5445224"/>
            <a:ext cx="1800200" cy="43204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endCxn id="34" idx="2"/>
          </p:cNvCxnSpPr>
          <p:nvPr/>
        </p:nvCxnSpPr>
        <p:spPr>
          <a:xfrm>
            <a:off x="5796136" y="6165304"/>
            <a:ext cx="971600" cy="21602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467544" y="1916832"/>
            <a:ext cx="1728192" cy="914400"/>
          </a:xfrm>
          <a:prstGeom prst="ellipse">
            <a:avLst/>
          </a:prstGeom>
          <a:solidFill>
            <a:srgbClr val="FD881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u="sng" dirty="0" smtClean="0"/>
              <a:t>3. Further study</a:t>
            </a:r>
            <a:endParaRPr lang="en-GB" b="1" u="sng" dirty="0"/>
          </a:p>
        </p:txBody>
      </p:sp>
      <p:sp>
        <p:nvSpPr>
          <p:cNvPr id="49" name="Oval 48"/>
          <p:cNvSpPr/>
          <p:nvPr/>
        </p:nvSpPr>
        <p:spPr>
          <a:xfrm>
            <a:off x="2483768" y="1988840"/>
            <a:ext cx="1944216" cy="914400"/>
          </a:xfrm>
          <a:prstGeom prst="ellipse">
            <a:avLst/>
          </a:prstGeom>
          <a:solidFill>
            <a:srgbClr val="FD881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Conversion courses</a:t>
            </a:r>
            <a:endParaRPr lang="en-GB" dirty="0"/>
          </a:p>
        </p:txBody>
      </p:sp>
      <p:sp>
        <p:nvSpPr>
          <p:cNvPr id="50" name="Oval 49"/>
          <p:cNvSpPr/>
          <p:nvPr/>
        </p:nvSpPr>
        <p:spPr>
          <a:xfrm>
            <a:off x="107504" y="3140968"/>
            <a:ext cx="1584176" cy="792088"/>
          </a:xfrm>
          <a:prstGeom prst="ellipse">
            <a:avLst/>
          </a:prstGeom>
          <a:solidFill>
            <a:srgbClr val="FD881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Masters/PHDs</a:t>
            </a:r>
            <a:endParaRPr lang="en-GB" dirty="0"/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1979712" y="1988840"/>
            <a:ext cx="936104" cy="7200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48" idx="4"/>
          </p:cNvCxnSpPr>
          <p:nvPr/>
        </p:nvCxnSpPr>
        <p:spPr>
          <a:xfrm>
            <a:off x="1331640" y="2831232"/>
            <a:ext cx="216024" cy="45375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179512" y="4077072"/>
            <a:ext cx="1944216" cy="1058416"/>
          </a:xfrm>
          <a:prstGeom prst="ellipse">
            <a:avLst/>
          </a:prstGeom>
          <a:solidFill>
            <a:srgbClr val="CDF73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4. </a:t>
            </a:r>
            <a:r>
              <a:rPr lang="en-GB" b="1" u="sng" dirty="0" smtClean="0">
                <a:solidFill>
                  <a:schemeClr val="tx1"/>
                </a:solidFill>
              </a:rPr>
              <a:t>Take time out</a:t>
            </a:r>
            <a:endParaRPr lang="en-GB" b="1" u="sng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0" y="5949280"/>
            <a:ext cx="2123728" cy="720080"/>
          </a:xfrm>
          <a:prstGeom prst="ellipse">
            <a:avLst/>
          </a:prstGeom>
          <a:solidFill>
            <a:srgbClr val="CDF73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Volunteering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1979712" y="5373216"/>
            <a:ext cx="1512168" cy="914400"/>
          </a:xfrm>
          <a:prstGeom prst="ellipse">
            <a:avLst/>
          </a:prstGeom>
          <a:solidFill>
            <a:srgbClr val="CDF73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Travel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2411760" y="4509120"/>
            <a:ext cx="1872208" cy="792088"/>
          </a:xfrm>
          <a:prstGeom prst="ellipse">
            <a:avLst/>
          </a:prstGeom>
          <a:solidFill>
            <a:srgbClr val="CDF73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Work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experience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60" name="Straight Arrow Connector 59"/>
          <p:cNvCxnSpPr/>
          <p:nvPr/>
        </p:nvCxnSpPr>
        <p:spPr>
          <a:xfrm>
            <a:off x="827584" y="5229200"/>
            <a:ext cx="144016" cy="72008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1691680" y="5085184"/>
            <a:ext cx="288032" cy="50405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2195736" y="4437112"/>
            <a:ext cx="720080" cy="7200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H="1" flipV="1">
            <a:off x="2123728" y="2636912"/>
            <a:ext cx="1656184" cy="7920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H="1">
            <a:off x="1331640" y="3717032"/>
            <a:ext cx="2232248" cy="28803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u="sng" dirty="0" smtClean="0">
                <a:solidFill>
                  <a:srgbClr val="FF0000"/>
                </a:solidFill>
              </a:rPr>
              <a:t>What are the growth sectors in the economy?</a:t>
            </a:r>
            <a:endParaRPr lang="en-GB" b="1" u="sng" dirty="0">
              <a:solidFill>
                <a:srgbClr val="FF0000"/>
              </a:solidFill>
            </a:endParaRPr>
          </a:p>
        </p:txBody>
      </p:sp>
      <p:pic>
        <p:nvPicPr>
          <p:cNvPr id="37890" name="Picture 2" descr="http://static.ddmcdn.com/gif/how-to-choose-a-telescope-110127-676718-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772816"/>
            <a:ext cx="6768752" cy="41764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sz="32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What are the future job opportunities in Northern Ireland?</a:t>
            </a:r>
            <a:endParaRPr lang="en-GB" sz="3200" u="sng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ED2AD6E-B636-4AF8-99A8-9E6038282F87}" type="slidenum">
              <a:rPr lang="en-GB" smtClean="0"/>
              <a:pPr/>
              <a:t>12</a:t>
            </a:fld>
            <a:endParaRPr lang="en-GB" dirty="0" smtClean="0"/>
          </a:p>
        </p:txBody>
      </p:sp>
      <p:sp>
        <p:nvSpPr>
          <p:cNvPr id="31748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</p:txBody>
      </p:sp>
      <p:pic>
        <p:nvPicPr>
          <p:cNvPr id="31749" name="Picture 5" descr="C:\Users\2332616\AppData\Local\Microsoft\Windows\Temporary Internet Files\Content.IE5\382ORR99\STEM-workers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1900674"/>
            <a:ext cx="7776095" cy="4192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7931150" cy="725487"/>
          </a:xfrm>
        </p:spPr>
        <p:txBody>
          <a:bodyPr>
            <a:normAutofit/>
          </a:bodyPr>
          <a:lstStyle/>
          <a:p>
            <a:r>
              <a:rPr lang="en-GB" sz="2400" b="1" u="sng" dirty="0" smtClean="0">
                <a:solidFill>
                  <a:srgbClr val="7030A0"/>
                </a:solidFill>
              </a:rPr>
              <a:t>Skills in </a:t>
            </a:r>
            <a:r>
              <a:rPr lang="en-GB" sz="2400" b="1" u="sng" dirty="0" smtClean="0">
                <a:solidFill>
                  <a:srgbClr val="7030A0"/>
                </a:solidFill>
              </a:rPr>
              <a:t>Demand NI </a:t>
            </a:r>
            <a:r>
              <a:rPr lang="en-GB" sz="2400" b="1" u="sng" dirty="0" smtClean="0">
                <a:solidFill>
                  <a:srgbClr val="7030A0"/>
                </a:solidFill>
              </a:rPr>
              <a:t>– examples of </a:t>
            </a:r>
            <a:r>
              <a:rPr lang="en-GB" sz="2400" b="1" u="sng" dirty="0" smtClean="0">
                <a:solidFill>
                  <a:srgbClr val="7030A0"/>
                </a:solidFill>
              </a:rPr>
              <a:t>jobs by sector</a:t>
            </a:r>
            <a:endParaRPr lang="en-GB" sz="2400" b="1" u="sng" dirty="0" smtClean="0">
              <a:solidFill>
                <a:srgbClr val="7030A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3059113" y="3357563"/>
            <a:ext cx="2592387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Future job opportunities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076825" y="4292600"/>
            <a:ext cx="1582738" cy="5048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3779838" y="4365625"/>
            <a:ext cx="504825" cy="7191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2195736" y="3789040"/>
            <a:ext cx="1081088" cy="1444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1979712" y="1844824"/>
            <a:ext cx="1152427" cy="1584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3059832" y="1772816"/>
            <a:ext cx="648071" cy="15121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2339752" y="1124744"/>
            <a:ext cx="1366837" cy="504825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</a:rPr>
              <a:t>ICT</a:t>
            </a:r>
          </a:p>
        </p:txBody>
      </p:sp>
      <p:sp>
        <p:nvSpPr>
          <p:cNvPr id="22" name="Oval 21"/>
          <p:cNvSpPr/>
          <p:nvPr/>
        </p:nvSpPr>
        <p:spPr>
          <a:xfrm>
            <a:off x="5364088" y="1124744"/>
            <a:ext cx="1584325" cy="503237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</a:rPr>
              <a:t>Agri food sector</a:t>
            </a:r>
          </a:p>
        </p:txBody>
      </p:sp>
      <p:sp>
        <p:nvSpPr>
          <p:cNvPr id="23" name="Oval 22"/>
          <p:cNvSpPr/>
          <p:nvPr/>
        </p:nvSpPr>
        <p:spPr>
          <a:xfrm>
            <a:off x="7092280" y="1628800"/>
            <a:ext cx="1511300" cy="10080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dirty="0">
                <a:solidFill>
                  <a:schemeClr val="tx1"/>
                </a:solidFill>
              </a:rPr>
              <a:t>Business and financial services</a:t>
            </a:r>
          </a:p>
        </p:txBody>
      </p:sp>
      <p:sp>
        <p:nvSpPr>
          <p:cNvPr id="24" name="Oval 23"/>
          <p:cNvSpPr/>
          <p:nvPr/>
        </p:nvSpPr>
        <p:spPr>
          <a:xfrm>
            <a:off x="6767512" y="4293096"/>
            <a:ext cx="2376488" cy="914400"/>
          </a:xfrm>
          <a:prstGeom prst="ellipse">
            <a:avLst/>
          </a:prstGeom>
          <a:solidFill>
            <a:srgbClr val="F616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dirty="0">
                <a:solidFill>
                  <a:schemeClr val="tx1"/>
                </a:solidFill>
              </a:rPr>
              <a:t>Advanced manufacturing and engineering</a:t>
            </a:r>
          </a:p>
        </p:txBody>
      </p:sp>
      <p:sp>
        <p:nvSpPr>
          <p:cNvPr id="25" name="Oval 24"/>
          <p:cNvSpPr/>
          <p:nvPr/>
        </p:nvSpPr>
        <p:spPr>
          <a:xfrm>
            <a:off x="1835696" y="5085184"/>
            <a:ext cx="2447925" cy="863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</a:rPr>
              <a:t>Renewable energies and recycling</a:t>
            </a:r>
          </a:p>
        </p:txBody>
      </p:sp>
      <p:sp>
        <p:nvSpPr>
          <p:cNvPr id="26" name="Oval 25"/>
          <p:cNvSpPr/>
          <p:nvPr/>
        </p:nvSpPr>
        <p:spPr>
          <a:xfrm>
            <a:off x="107504" y="3573016"/>
            <a:ext cx="2051720" cy="914400"/>
          </a:xfrm>
          <a:prstGeom prst="ellipse">
            <a:avLst/>
          </a:prstGeom>
          <a:solidFill>
            <a:srgbClr val="B017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</a:rPr>
              <a:t>Health and life sciences</a:t>
            </a:r>
          </a:p>
        </p:txBody>
      </p:sp>
      <p:sp>
        <p:nvSpPr>
          <p:cNvPr id="27" name="Oval 26"/>
          <p:cNvSpPr/>
          <p:nvPr/>
        </p:nvSpPr>
        <p:spPr>
          <a:xfrm>
            <a:off x="323528" y="1124744"/>
            <a:ext cx="1655762" cy="1008063"/>
          </a:xfrm>
          <a:prstGeom prst="ellipse">
            <a:avLst/>
          </a:prstGeom>
          <a:solidFill>
            <a:srgbClr val="F9133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dirty="0">
                <a:solidFill>
                  <a:schemeClr val="tx1"/>
                </a:solidFill>
              </a:rPr>
              <a:t>Creative and digital media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51520" y="2276872"/>
            <a:ext cx="165618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GB" sz="1400" dirty="0" smtClean="0"/>
              <a:t>Game developer</a:t>
            </a:r>
          </a:p>
          <a:p>
            <a:pPr>
              <a:buFont typeface="Wingdings" pitchFamily="2" charset="2"/>
              <a:buChar char="ü"/>
            </a:pPr>
            <a:r>
              <a:rPr lang="en-GB" sz="1400" dirty="0" smtClean="0"/>
              <a:t>Animator</a:t>
            </a:r>
          </a:p>
          <a:p>
            <a:pPr>
              <a:buFont typeface="Wingdings" pitchFamily="2" charset="2"/>
              <a:buChar char="ü"/>
            </a:pPr>
            <a:r>
              <a:rPr lang="en-GB" sz="1400" dirty="0" smtClean="0"/>
              <a:t>Web designer</a:t>
            </a:r>
          </a:p>
          <a:p>
            <a:pPr>
              <a:buFont typeface="Wingdings" pitchFamily="2" charset="2"/>
              <a:buChar char="ü"/>
            </a:pPr>
            <a:r>
              <a:rPr lang="en-GB" sz="1400" dirty="0" smtClean="0"/>
              <a:t>Film maker</a:t>
            </a:r>
          </a:p>
          <a:p>
            <a:pPr>
              <a:buFont typeface="Wingdings" pitchFamily="2" charset="2"/>
              <a:buChar char="ü"/>
            </a:pPr>
            <a:r>
              <a:rPr lang="en-GB" sz="1400" dirty="0" smtClean="0"/>
              <a:t>Sound production</a:t>
            </a:r>
          </a:p>
          <a:p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251520" y="4725144"/>
            <a:ext cx="1800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GB" sz="1400" dirty="0" smtClean="0"/>
              <a:t>Allied Health Professions, e.g. Physiotherapy, Podiatrist</a:t>
            </a:r>
          </a:p>
          <a:p>
            <a:pPr>
              <a:buFont typeface="Wingdings" pitchFamily="2" charset="2"/>
              <a:buChar char="ü"/>
            </a:pPr>
            <a:r>
              <a:rPr lang="en-GB" sz="1400" dirty="0" smtClean="0"/>
              <a:t>Nurse</a:t>
            </a:r>
          </a:p>
          <a:p>
            <a:pPr>
              <a:buFont typeface="Wingdings" pitchFamily="2" charset="2"/>
              <a:buChar char="ü"/>
            </a:pPr>
            <a:r>
              <a:rPr lang="en-GB" sz="1400" dirty="0" smtClean="0"/>
              <a:t>Health care assistant</a:t>
            </a:r>
          </a:p>
          <a:p>
            <a:pPr>
              <a:buFont typeface="Wingdings" pitchFamily="2" charset="2"/>
              <a:buChar char="ü"/>
            </a:pPr>
            <a:r>
              <a:rPr lang="en-GB" sz="1400" dirty="0" smtClean="0"/>
              <a:t>Lab technician</a:t>
            </a:r>
            <a:endParaRPr lang="en-GB" sz="1400" dirty="0"/>
          </a:p>
        </p:txBody>
      </p:sp>
      <p:sp>
        <p:nvSpPr>
          <p:cNvPr id="32" name="TextBox 31"/>
          <p:cNvSpPr txBox="1"/>
          <p:nvPr/>
        </p:nvSpPr>
        <p:spPr>
          <a:xfrm>
            <a:off x="3707904" y="1772816"/>
            <a:ext cx="158417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GB" sz="1400" dirty="0" smtClean="0"/>
              <a:t>Software developer</a:t>
            </a:r>
          </a:p>
          <a:p>
            <a:pPr>
              <a:buFont typeface="Wingdings" pitchFamily="2" charset="2"/>
              <a:buChar char="ü"/>
            </a:pPr>
            <a:r>
              <a:rPr lang="en-GB" sz="1400" dirty="0" smtClean="0"/>
              <a:t>Network manager</a:t>
            </a:r>
          </a:p>
          <a:p>
            <a:pPr>
              <a:buFont typeface="Wingdings" pitchFamily="2" charset="2"/>
              <a:buChar char="ü"/>
            </a:pPr>
            <a:r>
              <a:rPr lang="en-GB" sz="1400" dirty="0" smtClean="0"/>
              <a:t>Data input</a:t>
            </a:r>
          </a:p>
          <a:p>
            <a:pPr>
              <a:buFont typeface="Wingdings" pitchFamily="2" charset="2"/>
              <a:buChar char="ü"/>
            </a:pPr>
            <a:r>
              <a:rPr lang="en-GB" sz="1400" dirty="0" smtClean="0"/>
              <a:t>PC repair and maintenance</a:t>
            </a:r>
            <a:endParaRPr lang="en-GB" sz="1400" dirty="0"/>
          </a:p>
        </p:txBody>
      </p:sp>
      <p:cxnSp>
        <p:nvCxnSpPr>
          <p:cNvPr id="34" name="Straight Arrow Connector 33"/>
          <p:cNvCxnSpPr/>
          <p:nvPr/>
        </p:nvCxnSpPr>
        <p:spPr>
          <a:xfrm flipH="1">
            <a:off x="5004048" y="1628800"/>
            <a:ext cx="936104" cy="172819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7092280" y="332656"/>
            <a:ext cx="165618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GB" sz="1400" dirty="0" smtClean="0"/>
              <a:t>Food technologist</a:t>
            </a:r>
          </a:p>
          <a:p>
            <a:pPr>
              <a:buFont typeface="Wingdings" pitchFamily="2" charset="2"/>
              <a:buChar char="ü"/>
            </a:pPr>
            <a:r>
              <a:rPr lang="en-GB" sz="1400" dirty="0" smtClean="0"/>
              <a:t>Factory operative</a:t>
            </a:r>
          </a:p>
          <a:p>
            <a:pPr>
              <a:buFont typeface="Wingdings" pitchFamily="2" charset="2"/>
              <a:buChar char="ü"/>
            </a:pPr>
            <a:r>
              <a:rPr lang="en-GB" sz="1400" dirty="0" smtClean="0"/>
              <a:t>Butcher</a:t>
            </a:r>
          </a:p>
          <a:p>
            <a:pPr>
              <a:buFont typeface="Wingdings" pitchFamily="2" charset="2"/>
              <a:buChar char="ü"/>
            </a:pPr>
            <a:r>
              <a:rPr lang="en-GB" sz="1400" dirty="0" smtClean="0"/>
              <a:t>Health, safety and quality control</a:t>
            </a:r>
          </a:p>
          <a:p>
            <a:endParaRPr lang="en-GB" dirty="0"/>
          </a:p>
        </p:txBody>
      </p:sp>
      <p:cxnSp>
        <p:nvCxnSpPr>
          <p:cNvPr id="38" name="Straight Arrow Connector 37"/>
          <p:cNvCxnSpPr/>
          <p:nvPr/>
        </p:nvCxnSpPr>
        <p:spPr>
          <a:xfrm flipV="1">
            <a:off x="5580112" y="2636912"/>
            <a:ext cx="1728192" cy="86409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7236296" y="2708921"/>
            <a:ext cx="1728192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GB" sz="1400" dirty="0" smtClean="0"/>
              <a:t>Payroll assistant</a:t>
            </a:r>
          </a:p>
          <a:p>
            <a:pPr>
              <a:buFont typeface="Wingdings" pitchFamily="2" charset="2"/>
              <a:buChar char="ü"/>
            </a:pPr>
            <a:r>
              <a:rPr lang="en-GB" sz="1400" dirty="0" smtClean="0"/>
              <a:t>Accounting technician</a:t>
            </a:r>
          </a:p>
          <a:p>
            <a:pPr>
              <a:buFont typeface="Wingdings" pitchFamily="2" charset="2"/>
              <a:buChar char="ü"/>
            </a:pPr>
            <a:r>
              <a:rPr lang="en-GB" sz="1400" dirty="0" smtClean="0"/>
              <a:t>Advertising</a:t>
            </a:r>
          </a:p>
          <a:p>
            <a:pPr>
              <a:buFont typeface="Wingdings" pitchFamily="2" charset="2"/>
              <a:buChar char="ü"/>
            </a:pPr>
            <a:r>
              <a:rPr lang="en-GB" sz="1400" dirty="0" smtClean="0"/>
              <a:t>Marketing</a:t>
            </a:r>
          </a:p>
          <a:p>
            <a:pPr>
              <a:buFont typeface="Wingdings" pitchFamily="2" charset="2"/>
              <a:buChar char="ü"/>
            </a:pPr>
            <a:r>
              <a:rPr lang="en-GB" sz="1400" dirty="0" smtClean="0"/>
              <a:t>Retail</a:t>
            </a:r>
          </a:p>
          <a:p>
            <a:pPr>
              <a:buFont typeface="Wingdings" pitchFamily="2" charset="2"/>
              <a:buChar char="ü"/>
            </a:pPr>
            <a:r>
              <a:rPr lang="en-GB" sz="1400" dirty="0" smtClean="0"/>
              <a:t>Entrepreneurship</a:t>
            </a:r>
          </a:p>
          <a:p>
            <a:pPr>
              <a:buFont typeface="Wingdings" pitchFamily="2" charset="2"/>
              <a:buChar char="ü"/>
            </a:pPr>
            <a:endParaRPr lang="en-GB" dirty="0"/>
          </a:p>
        </p:txBody>
      </p:sp>
      <p:sp>
        <p:nvSpPr>
          <p:cNvPr id="40" name="TextBox 39"/>
          <p:cNvSpPr txBox="1"/>
          <p:nvPr/>
        </p:nvSpPr>
        <p:spPr>
          <a:xfrm>
            <a:off x="6876256" y="5445224"/>
            <a:ext cx="21237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GB" sz="1400" dirty="0" smtClean="0"/>
              <a:t>Machine operator</a:t>
            </a:r>
          </a:p>
          <a:p>
            <a:pPr>
              <a:buFont typeface="Wingdings" pitchFamily="2" charset="2"/>
              <a:buChar char="ü"/>
            </a:pPr>
            <a:r>
              <a:rPr lang="en-GB" sz="1400" dirty="0" smtClean="0"/>
              <a:t>Welder</a:t>
            </a:r>
          </a:p>
          <a:p>
            <a:pPr>
              <a:buFont typeface="Wingdings" pitchFamily="2" charset="2"/>
              <a:buChar char="ü"/>
            </a:pPr>
            <a:r>
              <a:rPr lang="en-GB" sz="1400" dirty="0" smtClean="0"/>
              <a:t>Engineer – all disciplines</a:t>
            </a:r>
          </a:p>
          <a:p>
            <a:endParaRPr lang="en-GB" dirty="0" smtClean="0"/>
          </a:p>
        </p:txBody>
      </p:sp>
      <p:sp>
        <p:nvSpPr>
          <p:cNvPr id="41" name="TextBox 40"/>
          <p:cNvSpPr txBox="1"/>
          <p:nvPr/>
        </p:nvSpPr>
        <p:spPr>
          <a:xfrm>
            <a:off x="4572000" y="4797152"/>
            <a:ext cx="1296144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GB" sz="1400" dirty="0" smtClean="0"/>
              <a:t>Gas fitter</a:t>
            </a:r>
          </a:p>
          <a:p>
            <a:pPr>
              <a:buFont typeface="Wingdings" pitchFamily="2" charset="2"/>
              <a:buChar char="ü"/>
            </a:pPr>
            <a:r>
              <a:rPr lang="en-GB" sz="1400" dirty="0" smtClean="0"/>
              <a:t>Biomass engineer</a:t>
            </a:r>
          </a:p>
          <a:p>
            <a:pPr>
              <a:buFont typeface="Wingdings" pitchFamily="2" charset="2"/>
              <a:buChar char="ü"/>
            </a:pPr>
            <a:r>
              <a:rPr lang="en-GB" sz="1400" dirty="0" smtClean="0"/>
              <a:t>Solar panel fitter</a:t>
            </a:r>
          </a:p>
          <a:p>
            <a:pPr>
              <a:buFont typeface="Wingdings" pitchFamily="2" charset="2"/>
              <a:buChar char="ü"/>
            </a:pPr>
            <a:r>
              <a:rPr lang="en-GB" sz="1400" dirty="0" smtClean="0"/>
              <a:t>Recycling operative</a:t>
            </a:r>
          </a:p>
          <a:p>
            <a:pPr>
              <a:buFont typeface="Wingdings" pitchFamily="2" charset="2"/>
              <a:buChar char="ü"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7931150" cy="725487"/>
          </a:xfrm>
        </p:spPr>
        <p:txBody>
          <a:bodyPr>
            <a:normAutofit/>
          </a:bodyPr>
          <a:lstStyle/>
          <a:p>
            <a:r>
              <a:rPr lang="en-GB" sz="2400" b="1" u="sng" dirty="0" smtClean="0">
                <a:solidFill>
                  <a:srgbClr val="7030A0"/>
                </a:solidFill>
              </a:rPr>
              <a:t>Skills in demand – examples of </a:t>
            </a:r>
            <a:r>
              <a:rPr lang="en-GB" sz="2400" b="1" u="sng" dirty="0" smtClean="0">
                <a:solidFill>
                  <a:srgbClr val="7030A0"/>
                </a:solidFill>
              </a:rPr>
              <a:t>employers</a:t>
            </a:r>
            <a:endParaRPr lang="en-GB" sz="2400" b="1" u="sng" dirty="0" smtClean="0">
              <a:solidFill>
                <a:srgbClr val="7030A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3059113" y="3357563"/>
            <a:ext cx="2592387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Future job opportunities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076825" y="4292600"/>
            <a:ext cx="1582738" cy="5048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3779838" y="4365625"/>
            <a:ext cx="504825" cy="7191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2195736" y="3789040"/>
            <a:ext cx="1081088" cy="1444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1979712" y="1844824"/>
            <a:ext cx="1152427" cy="1584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3059832" y="1772816"/>
            <a:ext cx="648071" cy="15121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2339752" y="1124744"/>
            <a:ext cx="1366837" cy="504825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</a:rPr>
              <a:t>ICT</a:t>
            </a:r>
          </a:p>
        </p:txBody>
      </p:sp>
      <p:sp>
        <p:nvSpPr>
          <p:cNvPr id="22" name="Oval 21"/>
          <p:cNvSpPr/>
          <p:nvPr/>
        </p:nvSpPr>
        <p:spPr>
          <a:xfrm>
            <a:off x="5364088" y="1124744"/>
            <a:ext cx="1584325" cy="503237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</a:rPr>
              <a:t>Agri food sector</a:t>
            </a:r>
          </a:p>
        </p:txBody>
      </p:sp>
      <p:sp>
        <p:nvSpPr>
          <p:cNvPr id="23" name="Oval 22"/>
          <p:cNvSpPr/>
          <p:nvPr/>
        </p:nvSpPr>
        <p:spPr>
          <a:xfrm>
            <a:off x="7092280" y="1628800"/>
            <a:ext cx="1511300" cy="10080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dirty="0">
                <a:solidFill>
                  <a:schemeClr val="tx1"/>
                </a:solidFill>
              </a:rPr>
              <a:t>Business and financial services</a:t>
            </a:r>
          </a:p>
        </p:txBody>
      </p:sp>
      <p:sp>
        <p:nvSpPr>
          <p:cNvPr id="24" name="Oval 23"/>
          <p:cNvSpPr/>
          <p:nvPr/>
        </p:nvSpPr>
        <p:spPr>
          <a:xfrm>
            <a:off x="6767512" y="4293096"/>
            <a:ext cx="2376488" cy="914400"/>
          </a:xfrm>
          <a:prstGeom prst="ellipse">
            <a:avLst/>
          </a:prstGeom>
          <a:solidFill>
            <a:srgbClr val="F616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dirty="0">
                <a:solidFill>
                  <a:schemeClr val="tx1"/>
                </a:solidFill>
              </a:rPr>
              <a:t>Advanced manufacturing and engineering</a:t>
            </a:r>
          </a:p>
        </p:txBody>
      </p:sp>
      <p:sp>
        <p:nvSpPr>
          <p:cNvPr id="25" name="Oval 24"/>
          <p:cNvSpPr/>
          <p:nvPr/>
        </p:nvSpPr>
        <p:spPr>
          <a:xfrm>
            <a:off x="1835696" y="5085184"/>
            <a:ext cx="2447925" cy="863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</a:rPr>
              <a:t>Renewable energies and recycling</a:t>
            </a:r>
          </a:p>
        </p:txBody>
      </p:sp>
      <p:sp>
        <p:nvSpPr>
          <p:cNvPr id="26" name="Oval 25"/>
          <p:cNvSpPr/>
          <p:nvPr/>
        </p:nvSpPr>
        <p:spPr>
          <a:xfrm>
            <a:off x="107504" y="3573016"/>
            <a:ext cx="2051720" cy="914400"/>
          </a:xfrm>
          <a:prstGeom prst="ellipse">
            <a:avLst/>
          </a:prstGeom>
          <a:solidFill>
            <a:srgbClr val="B017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</a:rPr>
              <a:t>Health and life sciences</a:t>
            </a:r>
          </a:p>
        </p:txBody>
      </p:sp>
      <p:sp>
        <p:nvSpPr>
          <p:cNvPr id="27" name="Oval 26"/>
          <p:cNvSpPr/>
          <p:nvPr/>
        </p:nvSpPr>
        <p:spPr>
          <a:xfrm>
            <a:off x="323528" y="1124744"/>
            <a:ext cx="1655762" cy="1008063"/>
          </a:xfrm>
          <a:prstGeom prst="ellipse">
            <a:avLst/>
          </a:prstGeom>
          <a:solidFill>
            <a:srgbClr val="F9133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dirty="0">
                <a:solidFill>
                  <a:schemeClr val="tx1"/>
                </a:solidFill>
              </a:rPr>
              <a:t>Creative and digital media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07504" y="1988840"/>
            <a:ext cx="1656184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GB" sz="1200" dirty="0" smtClean="0"/>
              <a:t>BBC</a:t>
            </a:r>
          </a:p>
          <a:p>
            <a:pPr>
              <a:buFont typeface="Wingdings" pitchFamily="2" charset="2"/>
              <a:buChar char="ü"/>
            </a:pPr>
            <a:r>
              <a:rPr lang="en-GB" sz="1200" dirty="0" smtClean="0"/>
              <a:t>RTE</a:t>
            </a:r>
          </a:p>
          <a:p>
            <a:pPr>
              <a:buFont typeface="Wingdings" pitchFamily="2" charset="2"/>
              <a:buChar char="ü"/>
            </a:pPr>
            <a:r>
              <a:rPr lang="en-GB" sz="1200" dirty="0" smtClean="0"/>
              <a:t>UTV</a:t>
            </a:r>
          </a:p>
          <a:p>
            <a:pPr>
              <a:buFont typeface="Wingdings" pitchFamily="2" charset="2"/>
              <a:buChar char="ü"/>
            </a:pPr>
            <a:r>
              <a:rPr lang="en-GB" sz="1200" dirty="0" smtClean="0"/>
              <a:t>Sixteen South</a:t>
            </a:r>
          </a:p>
          <a:p>
            <a:pPr>
              <a:buFont typeface="Wingdings" pitchFamily="2" charset="2"/>
              <a:buChar char="ü"/>
            </a:pPr>
            <a:r>
              <a:rPr lang="en-GB" sz="1200" dirty="0" smtClean="0"/>
              <a:t>Big Mountain Productions</a:t>
            </a:r>
          </a:p>
          <a:p>
            <a:pPr>
              <a:buFont typeface="Wingdings" pitchFamily="2" charset="2"/>
              <a:buChar char="ü"/>
            </a:pPr>
            <a:endParaRPr lang="en-GB" sz="1200" dirty="0" smtClean="0"/>
          </a:p>
          <a:p>
            <a:pPr>
              <a:buFont typeface="Wingdings" pitchFamily="2" charset="2"/>
              <a:buChar char="ü"/>
            </a:pPr>
            <a:endParaRPr lang="en-GB" sz="1400" dirty="0" smtClean="0"/>
          </a:p>
          <a:p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251520" y="4725144"/>
            <a:ext cx="18002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GB" sz="1200" dirty="0" err="1" smtClean="0"/>
              <a:t>Almac</a:t>
            </a:r>
            <a:r>
              <a:rPr lang="en-GB" sz="1200" dirty="0" smtClean="0"/>
              <a:t> Group</a:t>
            </a:r>
          </a:p>
          <a:p>
            <a:pPr>
              <a:buFont typeface="Wingdings" pitchFamily="2" charset="2"/>
              <a:buChar char="ü"/>
            </a:pPr>
            <a:r>
              <a:rPr lang="en-GB" sz="1200" dirty="0" smtClean="0"/>
              <a:t>HSCNI</a:t>
            </a:r>
          </a:p>
          <a:p>
            <a:pPr>
              <a:buFont typeface="Wingdings" pitchFamily="2" charset="2"/>
              <a:buChar char="ü"/>
            </a:pPr>
            <a:r>
              <a:rPr lang="en-GB" sz="1200" dirty="0" err="1" smtClean="0"/>
              <a:t>Celerion</a:t>
            </a:r>
            <a:endParaRPr lang="en-GB" sz="1200" dirty="0" smtClean="0"/>
          </a:p>
          <a:p>
            <a:pPr>
              <a:buFont typeface="Wingdings" pitchFamily="2" charset="2"/>
              <a:buChar char="ü"/>
            </a:pPr>
            <a:r>
              <a:rPr lang="en-GB" sz="1200" dirty="0" err="1" smtClean="0"/>
              <a:t>Randox</a:t>
            </a:r>
            <a:r>
              <a:rPr lang="en-GB" sz="1200" dirty="0" smtClean="0"/>
              <a:t> Labs</a:t>
            </a:r>
          </a:p>
          <a:p>
            <a:endParaRPr lang="en-GB" sz="1400" dirty="0" smtClean="0"/>
          </a:p>
        </p:txBody>
      </p:sp>
      <p:sp>
        <p:nvSpPr>
          <p:cNvPr id="32" name="TextBox 31"/>
          <p:cNvSpPr txBox="1"/>
          <p:nvPr/>
        </p:nvSpPr>
        <p:spPr>
          <a:xfrm>
            <a:off x="3707904" y="1556792"/>
            <a:ext cx="1584176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GB" sz="1200" dirty="0" smtClean="0"/>
              <a:t>Chain Reaction Cycles Ltd</a:t>
            </a:r>
          </a:p>
          <a:p>
            <a:pPr>
              <a:buFont typeface="Wingdings" pitchFamily="2" charset="2"/>
              <a:buChar char="ü"/>
            </a:pPr>
            <a:r>
              <a:rPr lang="en-GB" sz="1200" dirty="0" err="1" smtClean="0"/>
              <a:t>Kainos</a:t>
            </a:r>
            <a:endParaRPr lang="en-GB" sz="1200" dirty="0" smtClean="0"/>
          </a:p>
          <a:p>
            <a:pPr>
              <a:buFont typeface="Wingdings" pitchFamily="2" charset="2"/>
              <a:buChar char="ü"/>
            </a:pPr>
            <a:r>
              <a:rPr lang="en-GB" sz="1200" dirty="0" err="1" smtClean="0"/>
              <a:t>AllState</a:t>
            </a:r>
            <a:r>
              <a:rPr lang="en-GB" sz="1200" dirty="0" smtClean="0"/>
              <a:t> NI</a:t>
            </a:r>
          </a:p>
          <a:p>
            <a:pPr>
              <a:buFont typeface="Wingdings" pitchFamily="2" charset="2"/>
              <a:buChar char="ü"/>
            </a:pPr>
            <a:r>
              <a:rPr lang="en-GB" sz="1200" dirty="0" smtClean="0"/>
              <a:t>Total Mobile</a:t>
            </a:r>
          </a:p>
          <a:p>
            <a:pPr>
              <a:buFont typeface="Wingdings" pitchFamily="2" charset="2"/>
              <a:buChar char="ü"/>
            </a:pPr>
            <a:r>
              <a:rPr lang="en-GB" sz="1200" dirty="0" smtClean="0"/>
              <a:t>Liberty IT</a:t>
            </a:r>
          </a:p>
          <a:p>
            <a:pPr>
              <a:buFont typeface="Wingdings" pitchFamily="2" charset="2"/>
              <a:buChar char="ü"/>
            </a:pPr>
            <a:r>
              <a:rPr lang="en-GB" sz="1200" dirty="0" smtClean="0"/>
              <a:t>First Derivatives</a:t>
            </a:r>
          </a:p>
          <a:p>
            <a:pPr>
              <a:buFont typeface="Wingdings" pitchFamily="2" charset="2"/>
              <a:buChar char="ü"/>
            </a:pPr>
            <a:r>
              <a:rPr lang="en-GB" sz="1200" dirty="0" smtClean="0"/>
              <a:t>Seagate Technology</a:t>
            </a:r>
          </a:p>
          <a:p>
            <a:pPr>
              <a:buFont typeface="Wingdings" pitchFamily="2" charset="2"/>
              <a:buChar char="ü"/>
            </a:pPr>
            <a:endParaRPr lang="en-GB" sz="1400" dirty="0"/>
          </a:p>
        </p:txBody>
      </p:sp>
      <p:cxnSp>
        <p:nvCxnSpPr>
          <p:cNvPr id="34" name="Straight Arrow Connector 33"/>
          <p:cNvCxnSpPr/>
          <p:nvPr/>
        </p:nvCxnSpPr>
        <p:spPr>
          <a:xfrm flipH="1">
            <a:off x="5004048" y="1628800"/>
            <a:ext cx="936104" cy="172819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7092280" y="332656"/>
            <a:ext cx="1656184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GB" sz="1200" dirty="0" smtClean="0"/>
              <a:t>Moy Park</a:t>
            </a:r>
          </a:p>
          <a:p>
            <a:pPr>
              <a:buFont typeface="Wingdings" pitchFamily="2" charset="2"/>
              <a:buChar char="ü"/>
            </a:pPr>
            <a:r>
              <a:rPr lang="en-GB" sz="1200" dirty="0" smtClean="0"/>
              <a:t>Mash Direct</a:t>
            </a:r>
          </a:p>
          <a:p>
            <a:pPr>
              <a:buFont typeface="Wingdings" pitchFamily="2" charset="2"/>
              <a:buChar char="ü"/>
            </a:pPr>
            <a:r>
              <a:rPr lang="en-GB" sz="1200" dirty="0" err="1" smtClean="0"/>
              <a:t>Dunbia</a:t>
            </a:r>
            <a:endParaRPr lang="en-GB" sz="1200" dirty="0" smtClean="0"/>
          </a:p>
          <a:p>
            <a:pPr>
              <a:buFont typeface="Wingdings" pitchFamily="2" charset="2"/>
              <a:buChar char="ü"/>
            </a:pPr>
            <a:r>
              <a:rPr lang="en-GB" sz="1200" dirty="0" smtClean="0"/>
              <a:t>Diageo</a:t>
            </a:r>
          </a:p>
          <a:p>
            <a:pPr>
              <a:buFont typeface="Wingdings" pitchFamily="2" charset="2"/>
              <a:buChar char="ü"/>
            </a:pPr>
            <a:r>
              <a:rPr lang="en-GB" sz="1200" dirty="0" smtClean="0"/>
              <a:t>C&amp;C Group</a:t>
            </a:r>
          </a:p>
          <a:p>
            <a:pPr>
              <a:buFont typeface="Wingdings" pitchFamily="2" charset="2"/>
              <a:buChar char="ü"/>
            </a:pPr>
            <a:endParaRPr lang="en-GB" sz="1400" dirty="0" smtClean="0"/>
          </a:p>
          <a:p>
            <a:endParaRPr lang="en-GB" dirty="0"/>
          </a:p>
        </p:txBody>
      </p:sp>
      <p:cxnSp>
        <p:nvCxnSpPr>
          <p:cNvPr id="38" name="Straight Arrow Connector 37"/>
          <p:cNvCxnSpPr/>
          <p:nvPr/>
        </p:nvCxnSpPr>
        <p:spPr>
          <a:xfrm flipV="1">
            <a:off x="5580112" y="2636912"/>
            <a:ext cx="1728192" cy="86409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7236296" y="2708921"/>
            <a:ext cx="172819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GB" sz="1400" dirty="0" err="1" smtClean="0"/>
              <a:t>Citi</a:t>
            </a:r>
            <a:endParaRPr lang="en-GB" sz="1400" dirty="0" smtClean="0"/>
          </a:p>
          <a:p>
            <a:pPr>
              <a:buFont typeface="Wingdings" pitchFamily="2" charset="2"/>
              <a:buChar char="ü"/>
            </a:pPr>
            <a:r>
              <a:rPr lang="en-GB" sz="1400" dirty="0" smtClean="0"/>
              <a:t>PWC</a:t>
            </a:r>
          </a:p>
          <a:p>
            <a:pPr>
              <a:buFont typeface="Wingdings" pitchFamily="2" charset="2"/>
              <a:buChar char="ü"/>
            </a:pPr>
            <a:r>
              <a:rPr lang="en-GB" sz="1400" dirty="0" smtClean="0"/>
              <a:t>Deloitte</a:t>
            </a:r>
          </a:p>
          <a:p>
            <a:pPr>
              <a:buFont typeface="Wingdings" pitchFamily="2" charset="2"/>
              <a:buChar char="ü"/>
            </a:pPr>
            <a:r>
              <a:rPr lang="en-GB" sz="1400" dirty="0" smtClean="0"/>
              <a:t>KPMG</a:t>
            </a:r>
            <a:endParaRPr lang="en-GB" sz="1400" dirty="0"/>
          </a:p>
          <a:p>
            <a:pPr>
              <a:buFont typeface="Wingdings" pitchFamily="2" charset="2"/>
              <a:buChar char="ü"/>
            </a:pPr>
            <a:r>
              <a:rPr lang="en-GB" sz="1400" dirty="0" smtClean="0"/>
              <a:t>EY</a:t>
            </a:r>
          </a:p>
          <a:p>
            <a:pPr>
              <a:buFont typeface="Wingdings" pitchFamily="2" charset="2"/>
              <a:buChar char="ü"/>
            </a:pPr>
            <a:r>
              <a:rPr lang="en-GB" sz="1400" dirty="0" err="1" smtClean="0"/>
              <a:t>Danske</a:t>
            </a:r>
            <a:r>
              <a:rPr lang="en-GB" sz="1400" dirty="0" smtClean="0"/>
              <a:t> Bank</a:t>
            </a:r>
          </a:p>
          <a:p>
            <a:pPr>
              <a:buFont typeface="Wingdings" pitchFamily="2" charset="2"/>
              <a:buChar char="ü"/>
            </a:pPr>
            <a:endParaRPr lang="en-GB" sz="1400" dirty="0" smtClean="0"/>
          </a:p>
          <a:p>
            <a:endParaRPr lang="en-GB" sz="1400" dirty="0" smtClean="0"/>
          </a:p>
          <a:p>
            <a:pPr>
              <a:buFont typeface="Wingdings" pitchFamily="2" charset="2"/>
              <a:buChar char="ü"/>
            </a:pPr>
            <a:endParaRPr lang="en-GB" dirty="0"/>
          </a:p>
        </p:txBody>
      </p:sp>
      <p:sp>
        <p:nvSpPr>
          <p:cNvPr id="40" name="TextBox 39"/>
          <p:cNvSpPr txBox="1"/>
          <p:nvPr/>
        </p:nvSpPr>
        <p:spPr>
          <a:xfrm>
            <a:off x="6876256" y="5445224"/>
            <a:ext cx="212372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GB" sz="1400" dirty="0" smtClean="0"/>
              <a:t>B/E Aerospace</a:t>
            </a:r>
          </a:p>
          <a:p>
            <a:pPr>
              <a:buFont typeface="Wingdings" pitchFamily="2" charset="2"/>
              <a:buChar char="ü"/>
            </a:pPr>
            <a:r>
              <a:rPr lang="en-GB" sz="1400" dirty="0" smtClean="0"/>
              <a:t>FP McCann</a:t>
            </a:r>
          </a:p>
          <a:p>
            <a:pPr>
              <a:buFont typeface="Wingdings" pitchFamily="2" charset="2"/>
              <a:buChar char="ü"/>
            </a:pPr>
            <a:r>
              <a:rPr lang="en-GB" sz="1400" dirty="0" smtClean="0"/>
              <a:t>CDE Global </a:t>
            </a:r>
            <a:r>
              <a:rPr lang="en-GB" sz="1400" dirty="0" smtClean="0"/>
              <a:t>Limited</a:t>
            </a:r>
            <a:endParaRPr lang="en-GB" sz="1400" dirty="0" smtClean="0"/>
          </a:p>
          <a:p>
            <a:pPr>
              <a:buFont typeface="Wingdings" pitchFamily="2" charset="2"/>
              <a:buChar char="ü"/>
            </a:pPr>
            <a:r>
              <a:rPr lang="en-GB" sz="1400" dirty="0" smtClean="0"/>
              <a:t>NI Electricity</a:t>
            </a:r>
          </a:p>
          <a:p>
            <a:pPr>
              <a:buFont typeface="Wingdings" pitchFamily="2" charset="2"/>
              <a:buChar char="ü"/>
            </a:pPr>
            <a:r>
              <a:rPr lang="en-GB" sz="1400" dirty="0" smtClean="0"/>
              <a:t>Thales Air Defence</a:t>
            </a:r>
          </a:p>
          <a:p>
            <a:pPr>
              <a:buFont typeface="Wingdings" pitchFamily="2" charset="2"/>
              <a:buChar char="ü"/>
            </a:pPr>
            <a:endParaRPr lang="en-GB" sz="1400" dirty="0" smtClean="0"/>
          </a:p>
          <a:p>
            <a:endParaRPr lang="en-GB" dirty="0" smtClean="0"/>
          </a:p>
        </p:txBody>
      </p:sp>
      <p:sp>
        <p:nvSpPr>
          <p:cNvPr id="41" name="TextBox 40"/>
          <p:cNvSpPr txBox="1"/>
          <p:nvPr/>
        </p:nvSpPr>
        <p:spPr>
          <a:xfrm>
            <a:off x="4572000" y="4797152"/>
            <a:ext cx="12961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GB" sz="1400" dirty="0" err="1" smtClean="0"/>
              <a:t>Bluebuild</a:t>
            </a:r>
            <a:r>
              <a:rPr lang="en-GB" sz="1400" dirty="0" smtClean="0"/>
              <a:t> Energy</a:t>
            </a:r>
          </a:p>
          <a:p>
            <a:pPr>
              <a:buFont typeface="Wingdings" pitchFamily="2" charset="2"/>
              <a:buChar char="ü"/>
            </a:pPr>
            <a:r>
              <a:rPr lang="en-GB" sz="1400" dirty="0" smtClean="0"/>
              <a:t>H&amp;W</a:t>
            </a:r>
          </a:p>
          <a:p>
            <a:pPr>
              <a:buFont typeface="Wingdings" pitchFamily="2" charset="2"/>
              <a:buChar char="ü"/>
            </a:pPr>
            <a:r>
              <a:rPr lang="en-GB" sz="1400" dirty="0" smtClean="0"/>
              <a:t>Action </a:t>
            </a:r>
            <a:r>
              <a:rPr lang="en-GB" sz="1400" dirty="0" err="1" smtClean="0"/>
              <a:t>Renewables</a:t>
            </a:r>
            <a:endParaRPr lang="en-GB" sz="1400" dirty="0" smtClean="0"/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u="sng" dirty="0" smtClean="0"/>
              <a:t>Top 10 Graduate Employers in 2015-2016 (from The Times Top 100)</a:t>
            </a:r>
            <a:endParaRPr lang="en-GB" sz="3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PWC</a:t>
            </a:r>
          </a:p>
          <a:p>
            <a:r>
              <a:rPr lang="en-GB" dirty="0" smtClean="0"/>
              <a:t>ALDI</a:t>
            </a:r>
          </a:p>
          <a:p>
            <a:r>
              <a:rPr lang="en-GB" dirty="0" smtClean="0"/>
              <a:t>GOOGLE</a:t>
            </a:r>
          </a:p>
          <a:p>
            <a:r>
              <a:rPr lang="en-GB" dirty="0" smtClean="0"/>
              <a:t>TEACH FIRST</a:t>
            </a:r>
          </a:p>
          <a:p>
            <a:r>
              <a:rPr lang="en-GB" dirty="0" smtClean="0"/>
              <a:t>CIVIL </a:t>
            </a:r>
            <a:r>
              <a:rPr lang="en-GB" dirty="0" smtClean="0"/>
              <a:t>SERVICE</a:t>
            </a:r>
            <a:endParaRPr lang="en-GB" dirty="0" smtClean="0"/>
          </a:p>
          <a:p>
            <a:r>
              <a:rPr lang="en-GB" dirty="0" smtClean="0"/>
              <a:t>DELOITTE</a:t>
            </a:r>
          </a:p>
          <a:p>
            <a:r>
              <a:rPr lang="en-GB" dirty="0" smtClean="0"/>
              <a:t>NHS</a:t>
            </a:r>
          </a:p>
          <a:p>
            <a:r>
              <a:rPr lang="en-GB" dirty="0" smtClean="0"/>
              <a:t>EY</a:t>
            </a:r>
          </a:p>
          <a:p>
            <a:r>
              <a:rPr lang="en-GB" dirty="0" smtClean="0"/>
              <a:t>KPMG</a:t>
            </a:r>
          </a:p>
          <a:p>
            <a:r>
              <a:rPr lang="en-GB" dirty="0" smtClean="0"/>
              <a:t>BBC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u="sng" dirty="0" smtClean="0"/>
              <a:t>Top 10 growth sectors NI – (from the NI Skills Barometer report)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Professional, scientific and technical</a:t>
            </a:r>
          </a:p>
          <a:p>
            <a:r>
              <a:rPr lang="en-GB" dirty="0" smtClean="0"/>
              <a:t>ICT</a:t>
            </a:r>
          </a:p>
          <a:p>
            <a:r>
              <a:rPr lang="en-GB" dirty="0" smtClean="0"/>
              <a:t>Administration</a:t>
            </a:r>
          </a:p>
          <a:p>
            <a:r>
              <a:rPr lang="en-GB" dirty="0" smtClean="0"/>
              <a:t>Manufacturing</a:t>
            </a:r>
          </a:p>
          <a:p>
            <a:r>
              <a:rPr lang="en-GB" dirty="0" smtClean="0"/>
              <a:t>Retail</a:t>
            </a:r>
          </a:p>
          <a:p>
            <a:r>
              <a:rPr lang="en-GB" dirty="0" smtClean="0"/>
              <a:t>Hotels and restaurants</a:t>
            </a:r>
          </a:p>
          <a:p>
            <a:r>
              <a:rPr lang="en-GB" dirty="0" smtClean="0"/>
              <a:t>Health and social work</a:t>
            </a:r>
          </a:p>
          <a:p>
            <a:r>
              <a:rPr lang="en-GB" dirty="0" smtClean="0"/>
              <a:t>Construction</a:t>
            </a:r>
          </a:p>
          <a:p>
            <a:r>
              <a:rPr lang="en-GB" dirty="0" smtClean="0"/>
              <a:t>Transport</a:t>
            </a:r>
          </a:p>
          <a:p>
            <a:r>
              <a:rPr lang="en-GB" dirty="0" smtClean="0"/>
              <a:t>Art and Entertainment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Subjects in Demand - Degrees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Computer Science</a:t>
            </a:r>
          </a:p>
          <a:p>
            <a:r>
              <a:rPr lang="en-GB" dirty="0" smtClean="0"/>
              <a:t>Civil Engineering</a:t>
            </a:r>
          </a:p>
          <a:p>
            <a:r>
              <a:rPr lang="en-GB" dirty="0" smtClean="0"/>
              <a:t>Electronic and </a:t>
            </a:r>
            <a:r>
              <a:rPr lang="en-GB" dirty="0" smtClean="0"/>
              <a:t>Electrical </a:t>
            </a:r>
            <a:r>
              <a:rPr lang="en-GB" dirty="0" smtClean="0"/>
              <a:t>E</a:t>
            </a:r>
            <a:r>
              <a:rPr lang="en-GB" dirty="0" smtClean="0"/>
              <a:t>ngineering</a:t>
            </a:r>
            <a:endParaRPr lang="en-GB" dirty="0" smtClean="0"/>
          </a:p>
          <a:p>
            <a:r>
              <a:rPr lang="en-GB" dirty="0" smtClean="0"/>
              <a:t>Nursing</a:t>
            </a:r>
          </a:p>
          <a:p>
            <a:r>
              <a:rPr lang="en-GB" dirty="0" smtClean="0"/>
              <a:t>Information </a:t>
            </a:r>
            <a:r>
              <a:rPr lang="en-GB" dirty="0" smtClean="0"/>
              <a:t>Systems</a:t>
            </a:r>
            <a:endParaRPr lang="en-GB" dirty="0" smtClean="0"/>
          </a:p>
          <a:p>
            <a:r>
              <a:rPr lang="en-GB" dirty="0" smtClean="0"/>
              <a:t>Mechanical Engineering</a:t>
            </a:r>
          </a:p>
          <a:p>
            <a:r>
              <a:rPr lang="en-GB" dirty="0" smtClean="0"/>
              <a:t>Physics</a:t>
            </a:r>
          </a:p>
          <a:p>
            <a:r>
              <a:rPr lang="en-GB" dirty="0" smtClean="0"/>
              <a:t>Mathematics</a:t>
            </a:r>
          </a:p>
          <a:p>
            <a:r>
              <a:rPr lang="en-GB" dirty="0" smtClean="0"/>
              <a:t>Marketing</a:t>
            </a:r>
          </a:p>
          <a:p>
            <a:r>
              <a:rPr lang="en-GB" dirty="0" smtClean="0"/>
              <a:t>Chemistry</a:t>
            </a:r>
          </a:p>
        </p:txBody>
      </p:sp>
      <p:pic>
        <p:nvPicPr>
          <p:cNvPr id="15361" name="Picture 1" descr="C:\Users\2336873\AppData\Local\Microsoft\Windows\Temporary Internet Files\Content.IE5\IBH14LS5\13540800111354080024l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3476" y="2132856"/>
            <a:ext cx="1728192" cy="1728192"/>
          </a:xfrm>
          <a:prstGeom prst="rect">
            <a:avLst/>
          </a:prstGeom>
          <a:noFill/>
        </p:spPr>
      </p:pic>
      <p:pic>
        <p:nvPicPr>
          <p:cNvPr id="15362" name="Picture 2" descr="C:\Users\2336873\AppData\Local\Microsoft\Windows\Temporary Internet Files\Content.IE5\U5HLRMY5\clipart-chemical04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2060848"/>
            <a:ext cx="952500" cy="904875"/>
          </a:xfrm>
          <a:prstGeom prst="rect">
            <a:avLst/>
          </a:prstGeom>
          <a:noFill/>
        </p:spPr>
      </p:pic>
      <p:pic>
        <p:nvPicPr>
          <p:cNvPr id="15363" name="Picture 3" descr="C:\Users\2336873\AppData\Local\Microsoft\Windows\Temporary Internet Files\Content.IE5\U5HLRMY5\marketing-1-1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4725144"/>
            <a:ext cx="3693790" cy="1688590"/>
          </a:xfrm>
          <a:prstGeom prst="rect">
            <a:avLst/>
          </a:prstGeom>
          <a:noFill/>
        </p:spPr>
      </p:pic>
      <p:pic>
        <p:nvPicPr>
          <p:cNvPr id="15365" name="Picture 5" descr="C:\Users\2336873\AppData\Local\Microsoft\Windows\Temporary Internet Files\Content.IE5\6TXTFVXN\engineer-clipart-engineering-jobs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8064" y="3501008"/>
            <a:ext cx="2664296" cy="14434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000" b="1" u="sng" dirty="0" smtClean="0"/>
              <a:t>Subjects in demand – Foundation degree Level/HLA qualifications</a:t>
            </a:r>
            <a:endParaRPr lang="en-GB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Science</a:t>
            </a:r>
          </a:p>
          <a:p>
            <a:r>
              <a:rPr lang="en-GB" dirty="0" smtClean="0"/>
              <a:t>Engineering</a:t>
            </a:r>
          </a:p>
          <a:p>
            <a:r>
              <a:rPr lang="en-GB" dirty="0" smtClean="0"/>
              <a:t>ICT</a:t>
            </a:r>
          </a:p>
          <a:p>
            <a:r>
              <a:rPr lang="en-GB" dirty="0" smtClean="0"/>
              <a:t>Creative Arts</a:t>
            </a:r>
          </a:p>
          <a:p>
            <a:r>
              <a:rPr lang="en-GB" dirty="0" smtClean="0"/>
              <a:t>Manufacturing</a:t>
            </a:r>
          </a:p>
          <a:p>
            <a:r>
              <a:rPr lang="en-GB" dirty="0" smtClean="0"/>
              <a:t>Law and legal</a:t>
            </a:r>
          </a:p>
          <a:p>
            <a:r>
              <a:rPr lang="en-GB" dirty="0" smtClean="0"/>
              <a:t>Sociology and social policy</a:t>
            </a:r>
          </a:p>
          <a:p>
            <a:r>
              <a:rPr lang="en-GB" dirty="0" smtClean="0"/>
              <a:t>Building and construction</a:t>
            </a:r>
          </a:p>
          <a:p>
            <a:r>
              <a:rPr lang="en-GB" dirty="0" smtClean="0"/>
              <a:t>Hospitality and catering</a:t>
            </a:r>
            <a:endParaRPr lang="en-GB" dirty="0"/>
          </a:p>
        </p:txBody>
      </p:sp>
      <p:pic>
        <p:nvPicPr>
          <p:cNvPr id="14337" name="Picture 1" descr="C:\Users\2336873\AppData\Local\Microsoft\Windows\Temporary Internet Files\Content.IE5\C8DIDDJL\science_Science_News_12_13.5851858_std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05813" y="908720"/>
            <a:ext cx="1938187" cy="2276872"/>
          </a:xfrm>
          <a:prstGeom prst="rect">
            <a:avLst/>
          </a:prstGeom>
          <a:noFill/>
        </p:spPr>
      </p:pic>
      <p:pic>
        <p:nvPicPr>
          <p:cNvPr id="14339" name="Picture 3" descr="C:\Users\2336873\AppData\Local\Microsoft\Windows\Temporary Internet Files\Content.IE5\C8DIDDJL\MickeyMouseEngineer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3356992"/>
            <a:ext cx="1522088" cy="1595002"/>
          </a:xfrm>
          <a:prstGeom prst="rect">
            <a:avLst/>
          </a:prstGeom>
          <a:noFill/>
        </p:spPr>
      </p:pic>
      <p:pic>
        <p:nvPicPr>
          <p:cNvPr id="14340" name="Picture 4" descr="C:\Program Files\Microsoft Office\MEDIA\CAGCAT10\j0300520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2120" y="2204864"/>
            <a:ext cx="1423414" cy="1224136"/>
          </a:xfrm>
          <a:prstGeom prst="rect">
            <a:avLst/>
          </a:prstGeom>
          <a:noFill/>
        </p:spPr>
      </p:pic>
      <p:pic>
        <p:nvPicPr>
          <p:cNvPr id="14341" name="Picture 5" descr="C:\Users\2336873\AppData\Local\Microsoft\Windows\Temporary Internet Files\Content.IE5\IBH14LS5\girl_cooking.83102123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52120" y="3717032"/>
            <a:ext cx="1484134" cy="1440160"/>
          </a:xfrm>
          <a:prstGeom prst="rect">
            <a:avLst/>
          </a:prstGeom>
          <a:noFill/>
        </p:spPr>
      </p:pic>
      <p:pic>
        <p:nvPicPr>
          <p:cNvPr id="14342" name="Picture 6" descr="C:\Users\2336873\AppData\Local\Microsoft\Windows\Temporary Internet Files\Content.IE5\U5HLRMY5\palette_cutie_mark_by_rildraw-d4snlr7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56176" y="4869160"/>
            <a:ext cx="1944216" cy="19442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Employability Skills required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Good communication</a:t>
            </a:r>
          </a:p>
          <a:p>
            <a:r>
              <a:rPr lang="en-GB" dirty="0" smtClean="0"/>
              <a:t>Problem solving</a:t>
            </a:r>
          </a:p>
          <a:p>
            <a:r>
              <a:rPr lang="en-GB" dirty="0" smtClean="0"/>
              <a:t>Critical thinking</a:t>
            </a:r>
          </a:p>
          <a:p>
            <a:r>
              <a:rPr lang="en-GB" dirty="0" smtClean="0"/>
              <a:t>Team-working</a:t>
            </a:r>
          </a:p>
          <a:p>
            <a:r>
              <a:rPr lang="en-GB" dirty="0" smtClean="0"/>
              <a:t>People Management</a:t>
            </a:r>
          </a:p>
          <a:p>
            <a:r>
              <a:rPr lang="en-GB" u="sng" dirty="0" smtClean="0"/>
              <a:t>Work experience and passion for the job were also highlighted in the Skills Barometer report</a:t>
            </a:r>
          </a:p>
          <a:p>
            <a:r>
              <a:rPr lang="en-GB" dirty="0" smtClean="0"/>
              <a:t>58% of graduate employers stated that they would be unlikely to recruit a candidate with no work experience</a:t>
            </a:r>
            <a:endParaRPr lang="en-GB" dirty="0"/>
          </a:p>
        </p:txBody>
      </p:sp>
      <p:pic>
        <p:nvPicPr>
          <p:cNvPr id="13320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2060848"/>
            <a:ext cx="2249811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Today we will cover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Benefits of a degree/degree alternatives</a:t>
            </a:r>
          </a:p>
          <a:p>
            <a:r>
              <a:rPr lang="en-GB" dirty="0" smtClean="0"/>
              <a:t>How to make the most of your time at university</a:t>
            </a:r>
          </a:p>
          <a:p>
            <a:r>
              <a:rPr lang="en-GB" dirty="0" smtClean="0"/>
              <a:t>Selling yourself</a:t>
            </a:r>
          </a:p>
          <a:p>
            <a:r>
              <a:rPr lang="en-GB" dirty="0" smtClean="0"/>
              <a:t>You and what you want from your future – values, lifestyle, passions/aspirations</a:t>
            </a:r>
          </a:p>
          <a:p>
            <a:r>
              <a:rPr lang="en-GB" dirty="0" smtClean="0"/>
              <a:t>What graduate opportunities  are available?</a:t>
            </a:r>
          </a:p>
          <a:p>
            <a:r>
              <a:rPr lang="en-GB" dirty="0" smtClean="0"/>
              <a:t>Labour Market information – Skills </a:t>
            </a:r>
            <a:r>
              <a:rPr lang="en-GB" dirty="0" smtClean="0"/>
              <a:t>Barometer</a:t>
            </a:r>
            <a:r>
              <a:rPr lang="en-GB" dirty="0" smtClean="0"/>
              <a:t>, graduate employers by sector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Summary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Today we have covered:</a:t>
            </a:r>
          </a:p>
          <a:p>
            <a:pPr>
              <a:buFont typeface="Wingdings" pitchFamily="2" charset="2"/>
              <a:buChar char="ü"/>
            </a:pPr>
            <a:r>
              <a:rPr lang="en-GB" dirty="0" smtClean="0"/>
              <a:t>Benefits of a degree</a:t>
            </a:r>
          </a:p>
          <a:p>
            <a:pPr>
              <a:buFont typeface="Wingdings" pitchFamily="2" charset="2"/>
              <a:buChar char="ü"/>
            </a:pPr>
            <a:r>
              <a:rPr lang="en-GB" dirty="0" smtClean="0"/>
              <a:t>Making the most of your time at university</a:t>
            </a:r>
          </a:p>
          <a:p>
            <a:pPr>
              <a:buFont typeface="Wingdings" pitchFamily="2" charset="2"/>
              <a:buChar char="ü"/>
            </a:pPr>
            <a:r>
              <a:rPr lang="en-GB" dirty="0" smtClean="0"/>
              <a:t>Your future – your values/aspirations/lifestyle</a:t>
            </a:r>
          </a:p>
          <a:p>
            <a:pPr>
              <a:buFont typeface="Wingdings" pitchFamily="2" charset="2"/>
              <a:buChar char="ü"/>
            </a:pPr>
            <a:r>
              <a:rPr lang="en-GB" dirty="0" smtClean="0"/>
              <a:t>Selling yourself</a:t>
            </a:r>
          </a:p>
          <a:p>
            <a:pPr>
              <a:buFont typeface="Wingdings" pitchFamily="2" charset="2"/>
              <a:buChar char="ü"/>
            </a:pPr>
            <a:r>
              <a:rPr lang="en-GB" dirty="0" smtClean="0"/>
              <a:t>Graduate opportunities</a:t>
            </a:r>
          </a:p>
          <a:p>
            <a:pPr>
              <a:buFont typeface="Wingdings" pitchFamily="2" charset="2"/>
              <a:buChar char="ü"/>
            </a:pPr>
            <a:r>
              <a:rPr lang="en-GB" dirty="0" smtClean="0"/>
              <a:t>Labour Market Information – Skills Barometer Report/Times Top 100 Graduate Employers</a:t>
            </a:r>
            <a:endParaRPr lang="en-GB" dirty="0"/>
          </a:p>
        </p:txBody>
      </p:sp>
      <p:pic>
        <p:nvPicPr>
          <p:cNvPr id="11266" name="Picture 2" descr="https://encrypted-tbn1.gstatic.com/images?q=tbn:ANd9GcQazUNNpskceP0ydJU0VcDU4_EQNKWrVPXwLTIhgByl-hlTC_s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00" y="764704"/>
            <a:ext cx="28575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final points....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Flexibility – no such thing as “a job for life”</a:t>
            </a:r>
          </a:p>
          <a:p>
            <a:r>
              <a:rPr lang="en-GB" dirty="0" smtClean="0"/>
              <a:t>Many people change career multiple times in their lifetime</a:t>
            </a:r>
          </a:p>
          <a:p>
            <a:r>
              <a:rPr lang="en-GB" dirty="0" smtClean="0"/>
              <a:t>Career opportunities on a global scale</a:t>
            </a:r>
          </a:p>
          <a:p>
            <a:r>
              <a:rPr lang="en-GB" dirty="0" smtClean="0"/>
              <a:t>Don’t be put off by career/gender stereotypes</a:t>
            </a:r>
          </a:p>
          <a:p>
            <a:r>
              <a:rPr lang="en-GB" dirty="0" smtClean="0"/>
              <a:t>Research </a:t>
            </a:r>
            <a:r>
              <a:rPr lang="en-GB" dirty="0" smtClean="0"/>
              <a:t>labour </a:t>
            </a:r>
            <a:r>
              <a:rPr lang="en-GB" dirty="0" smtClean="0"/>
              <a:t>market info and career options</a:t>
            </a:r>
          </a:p>
          <a:p>
            <a:r>
              <a:rPr lang="en-GB" dirty="0" smtClean="0"/>
              <a:t>Don’t leave career preparation until the end of your degree</a:t>
            </a:r>
          </a:p>
          <a:p>
            <a:r>
              <a:rPr lang="en-GB" dirty="0" smtClean="0"/>
              <a:t>Keep records of all your achievements </a:t>
            </a:r>
          </a:p>
          <a:p>
            <a:r>
              <a:rPr lang="en-GB" dirty="0" smtClean="0"/>
              <a:t>Believe in yourself!!!!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63490" name="Picture 2" descr="http://thelondonpost.net/wp-content/uploads/2015/03/lp73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16632"/>
            <a:ext cx="8784976" cy="66751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Sources of information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>
                <a:hlinkClick r:id="rId2"/>
              </a:rPr>
              <a:t>www.nidirect.gov.uk/careers</a:t>
            </a:r>
            <a:endParaRPr lang="en-GB" dirty="0" smtClean="0"/>
          </a:p>
          <a:p>
            <a:r>
              <a:rPr lang="en-GB" dirty="0" smtClean="0">
                <a:hlinkClick r:id="rId3"/>
              </a:rPr>
              <a:t>www.prospects.ac.uk</a:t>
            </a:r>
            <a:r>
              <a:rPr lang="en-GB" dirty="0" smtClean="0"/>
              <a:t> – See “What can I do with my degree?” and graduate job search </a:t>
            </a:r>
          </a:p>
          <a:p>
            <a:r>
              <a:rPr lang="en-GB" dirty="0" smtClean="0">
                <a:hlinkClick r:id="rId4"/>
              </a:rPr>
              <a:t>http://www.top100graduateemployers.com/</a:t>
            </a:r>
            <a:endParaRPr lang="en-GB" dirty="0" smtClean="0"/>
          </a:p>
          <a:p>
            <a:r>
              <a:rPr lang="en-GB" dirty="0" smtClean="0">
                <a:hlinkClick r:id="rId5"/>
              </a:rPr>
              <a:t>https://www.delni.gov.uk/publications/ni-skills-barometer</a:t>
            </a:r>
            <a:endParaRPr lang="en-GB" dirty="0" smtClean="0"/>
          </a:p>
          <a:p>
            <a:r>
              <a:rPr lang="en-GB" dirty="0" smtClean="0">
                <a:hlinkClick r:id="rId6"/>
              </a:rPr>
              <a:t>https://gradireland.com/</a:t>
            </a:r>
            <a:endParaRPr lang="en-GB" dirty="0" smtClean="0"/>
          </a:p>
          <a:p>
            <a:r>
              <a:rPr lang="en-GB" dirty="0" smtClean="0">
                <a:hlinkClick r:id="rId7"/>
              </a:rPr>
              <a:t>www.qub.ac.uk</a:t>
            </a:r>
            <a:endParaRPr lang="en-GB" dirty="0" smtClean="0"/>
          </a:p>
          <a:p>
            <a:r>
              <a:rPr lang="en-GB" dirty="0" smtClean="0">
                <a:hlinkClick r:id="rId8"/>
              </a:rPr>
              <a:t>www.ulster.ac.uk</a:t>
            </a:r>
            <a:endParaRPr lang="en-GB" dirty="0" smtClean="0"/>
          </a:p>
          <a:p>
            <a:r>
              <a:rPr lang="en-GB" dirty="0" smtClean="0">
                <a:hlinkClick r:id="rId9"/>
              </a:rPr>
              <a:t>http://www.kent.ac.uk/careers/</a:t>
            </a:r>
            <a:endParaRPr lang="en-GB" dirty="0" smtClean="0"/>
          </a:p>
          <a:p>
            <a:pPr>
              <a:buNone/>
            </a:pP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Benefits of a degree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3200" dirty="0" smtClean="0"/>
              <a:t>Open doors/enhanced career prospects – especially if 2:1 or above</a:t>
            </a:r>
          </a:p>
          <a:p>
            <a:r>
              <a:rPr lang="en-GB" sz="3200" dirty="0" smtClean="0"/>
              <a:t>Transferable skills developed and sought by employers</a:t>
            </a:r>
          </a:p>
          <a:p>
            <a:r>
              <a:rPr lang="en-GB" sz="3200" dirty="0" smtClean="0"/>
              <a:t>Independent thinking and learning to become self-sufficient</a:t>
            </a:r>
          </a:p>
          <a:p>
            <a:r>
              <a:rPr lang="en-GB" sz="3200" dirty="0" smtClean="0"/>
              <a:t>Networking</a:t>
            </a:r>
          </a:p>
          <a:p>
            <a:r>
              <a:rPr lang="en-GB" sz="3200" dirty="0" smtClean="0"/>
              <a:t>Increased earning potential</a:t>
            </a:r>
          </a:p>
          <a:p>
            <a:r>
              <a:rPr lang="en-GB" sz="3200" dirty="0" smtClean="0"/>
              <a:t>Personal growth/following your passion</a:t>
            </a:r>
          </a:p>
          <a:p>
            <a:endParaRPr lang="en-GB" sz="2400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u="sng" dirty="0" smtClean="0"/>
              <a:t>Transferable skills that graduates have</a:t>
            </a:r>
            <a:endParaRPr lang="en-GB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2915816" y="3573016"/>
            <a:ext cx="3240360" cy="1274440"/>
          </a:xfrm>
          <a:prstGeom prst="ellipse">
            <a:avLst/>
          </a:prstGeom>
          <a:solidFill>
            <a:srgbClr val="D204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u="sng" dirty="0" smtClean="0"/>
              <a:t>Graduate skills</a:t>
            </a:r>
            <a:endParaRPr lang="en-GB" b="1" u="sng" dirty="0"/>
          </a:p>
        </p:txBody>
      </p:sp>
      <p:sp>
        <p:nvSpPr>
          <p:cNvPr id="5" name="Oval 4"/>
          <p:cNvSpPr/>
          <p:nvPr/>
        </p:nvSpPr>
        <p:spPr>
          <a:xfrm>
            <a:off x="6084168" y="2204864"/>
            <a:ext cx="259228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Communication – written/verbal</a:t>
            </a:r>
            <a:endParaRPr lang="en-GB" dirty="0"/>
          </a:p>
        </p:txBody>
      </p:sp>
      <p:sp>
        <p:nvSpPr>
          <p:cNvPr id="6" name="Oval 5"/>
          <p:cNvSpPr/>
          <p:nvPr/>
        </p:nvSpPr>
        <p:spPr>
          <a:xfrm>
            <a:off x="3131840" y="1988840"/>
            <a:ext cx="2304256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Presentation</a:t>
            </a:r>
            <a:endParaRPr lang="en-GB" dirty="0"/>
          </a:p>
        </p:txBody>
      </p:sp>
      <p:sp>
        <p:nvSpPr>
          <p:cNvPr id="7" name="Oval 6"/>
          <p:cNvSpPr/>
          <p:nvPr/>
        </p:nvSpPr>
        <p:spPr>
          <a:xfrm>
            <a:off x="539552" y="1916832"/>
            <a:ext cx="2304256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In-depth</a:t>
            </a:r>
          </a:p>
          <a:p>
            <a:pPr algn="ctr"/>
            <a:r>
              <a:rPr lang="en-GB" dirty="0" smtClean="0"/>
              <a:t>Subject knowledge</a:t>
            </a:r>
            <a:endParaRPr lang="en-GB" dirty="0"/>
          </a:p>
        </p:txBody>
      </p:sp>
      <p:sp>
        <p:nvSpPr>
          <p:cNvPr id="8" name="Oval 7"/>
          <p:cNvSpPr/>
          <p:nvPr/>
        </p:nvSpPr>
        <p:spPr>
          <a:xfrm>
            <a:off x="179512" y="3212976"/>
            <a:ext cx="223224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Time management</a:t>
            </a:r>
            <a:endParaRPr lang="en-GB" dirty="0"/>
          </a:p>
        </p:txBody>
      </p:sp>
      <p:sp>
        <p:nvSpPr>
          <p:cNvPr id="9" name="Oval 8"/>
          <p:cNvSpPr/>
          <p:nvPr/>
        </p:nvSpPr>
        <p:spPr>
          <a:xfrm>
            <a:off x="6804248" y="3645024"/>
            <a:ext cx="228255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Organisation</a:t>
            </a:r>
            <a:endParaRPr lang="en-GB" dirty="0"/>
          </a:p>
        </p:txBody>
      </p:sp>
      <p:sp>
        <p:nvSpPr>
          <p:cNvPr id="10" name="Oval 9"/>
          <p:cNvSpPr/>
          <p:nvPr/>
        </p:nvSpPr>
        <p:spPr>
          <a:xfrm>
            <a:off x="395536" y="4653136"/>
            <a:ext cx="20882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Problem-solving</a:t>
            </a:r>
            <a:endParaRPr lang="en-GB" dirty="0"/>
          </a:p>
        </p:txBody>
      </p:sp>
      <p:sp>
        <p:nvSpPr>
          <p:cNvPr id="11" name="Oval 10"/>
          <p:cNvSpPr/>
          <p:nvPr/>
        </p:nvSpPr>
        <p:spPr>
          <a:xfrm>
            <a:off x="1403648" y="5733256"/>
            <a:ext cx="199452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Leadership </a:t>
            </a:r>
            <a:endParaRPr lang="en-GB" dirty="0"/>
          </a:p>
        </p:txBody>
      </p:sp>
      <p:sp>
        <p:nvSpPr>
          <p:cNvPr id="12" name="Oval 11"/>
          <p:cNvSpPr/>
          <p:nvPr/>
        </p:nvSpPr>
        <p:spPr>
          <a:xfrm>
            <a:off x="3923928" y="5733256"/>
            <a:ext cx="172819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Analytical</a:t>
            </a:r>
            <a:endParaRPr lang="en-GB" dirty="0"/>
          </a:p>
        </p:txBody>
      </p:sp>
      <p:sp>
        <p:nvSpPr>
          <p:cNvPr id="13" name="Oval 12"/>
          <p:cNvSpPr/>
          <p:nvPr/>
        </p:nvSpPr>
        <p:spPr>
          <a:xfrm>
            <a:off x="6588224" y="5661248"/>
            <a:ext cx="201622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Negotiation/persuasion</a:t>
            </a:r>
            <a:endParaRPr lang="en-GB" dirty="0"/>
          </a:p>
        </p:txBody>
      </p:sp>
      <p:cxnSp>
        <p:nvCxnSpPr>
          <p:cNvPr id="15" name="Straight Arrow Connector 14"/>
          <p:cNvCxnSpPr>
            <a:stCxn id="7" idx="5"/>
          </p:cNvCxnSpPr>
          <p:nvPr/>
        </p:nvCxnSpPr>
        <p:spPr>
          <a:xfrm>
            <a:off x="2506357" y="2697321"/>
            <a:ext cx="625483" cy="116372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4"/>
          </p:cNvCxnSpPr>
          <p:nvPr/>
        </p:nvCxnSpPr>
        <p:spPr>
          <a:xfrm>
            <a:off x="4283968" y="2903240"/>
            <a:ext cx="0" cy="66977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5508104" y="3068960"/>
            <a:ext cx="1152128" cy="5760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9" idx="2"/>
          </p:cNvCxnSpPr>
          <p:nvPr/>
        </p:nvCxnSpPr>
        <p:spPr>
          <a:xfrm flipH="1" flipV="1">
            <a:off x="6156176" y="4077072"/>
            <a:ext cx="648072" cy="2515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5796136" y="4653136"/>
            <a:ext cx="936104" cy="115212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4644008" y="4869160"/>
            <a:ext cx="288032" cy="86409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3059832" y="4797152"/>
            <a:ext cx="648072" cy="100811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2555776" y="4509120"/>
            <a:ext cx="432048" cy="64807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4" idx="2"/>
          </p:cNvCxnSpPr>
          <p:nvPr/>
        </p:nvCxnSpPr>
        <p:spPr>
          <a:xfrm flipH="1" flipV="1">
            <a:off x="2051720" y="4077072"/>
            <a:ext cx="864096" cy="1331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u="sng" dirty="0" smtClean="0"/>
              <a:t>Making the most of your time at university</a:t>
            </a:r>
            <a:endParaRPr lang="en-GB" sz="3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Societies and extra-curricular activities</a:t>
            </a:r>
          </a:p>
          <a:p>
            <a:r>
              <a:rPr lang="en-GB" dirty="0" smtClean="0"/>
              <a:t>Using University Careers Service</a:t>
            </a:r>
          </a:p>
          <a:p>
            <a:r>
              <a:rPr lang="en-GB" dirty="0" smtClean="0"/>
              <a:t>Work experience/integrated year abroad/year in industry</a:t>
            </a:r>
          </a:p>
          <a:p>
            <a:r>
              <a:rPr lang="en-GB" dirty="0" smtClean="0"/>
              <a:t>Developing language skills</a:t>
            </a:r>
          </a:p>
          <a:p>
            <a:r>
              <a:rPr lang="en-GB" dirty="0" smtClean="0"/>
              <a:t>Record-keeping/keep CV up-to-date</a:t>
            </a:r>
          </a:p>
          <a:p>
            <a:r>
              <a:rPr lang="en-GB" dirty="0" smtClean="0"/>
              <a:t>Job fairs/networking</a:t>
            </a:r>
          </a:p>
          <a:p>
            <a:r>
              <a:rPr lang="en-GB" dirty="0" smtClean="0"/>
              <a:t>Seizing opportunities</a:t>
            </a:r>
          </a:p>
          <a:p>
            <a:r>
              <a:rPr lang="en-GB" dirty="0" smtClean="0"/>
              <a:t>Students Union/Student representative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Selling yourself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Don’t leave career preparation until the end</a:t>
            </a:r>
          </a:p>
          <a:p>
            <a:r>
              <a:rPr lang="en-GB" dirty="0" smtClean="0"/>
              <a:t>Evidence of your transferable skills from your degree/work experience/other activities</a:t>
            </a:r>
          </a:p>
          <a:p>
            <a:r>
              <a:rPr lang="en-GB" dirty="0" smtClean="0"/>
              <a:t>Reflecting upon your experiences</a:t>
            </a:r>
          </a:p>
          <a:p>
            <a:r>
              <a:rPr lang="en-GB" dirty="0" smtClean="0"/>
              <a:t>Honing your employability skills – CV writing, job-searching, interview skills etc – make use of Careers Service</a:t>
            </a:r>
          </a:p>
          <a:p>
            <a:r>
              <a:rPr lang="en-GB" dirty="0" smtClean="0"/>
              <a:t>Don’t underestimate yourself!!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21505" name="Picture 1" descr="C:\Users\2336873\AppData\Local\Microsoft\Windows\Temporary Internet Files\Content.IE5\IBH14LS5\skillsvisiongoals-300x3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116632"/>
            <a:ext cx="1872208" cy="18722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u="sng" dirty="0" smtClean="0"/>
              <a:t>Your future – what do you want to achieve?</a:t>
            </a:r>
            <a:endParaRPr lang="en-GB" sz="32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u="sng" dirty="0" smtClean="0"/>
              <a:t>Values </a:t>
            </a:r>
            <a:r>
              <a:rPr lang="en-GB" dirty="0" smtClean="0"/>
              <a:t>– what’s important to you? Money, status, job satisfaction, etc.</a:t>
            </a:r>
          </a:p>
          <a:p>
            <a:pPr>
              <a:buNone/>
            </a:pPr>
            <a:endParaRPr lang="en-GB" dirty="0" smtClean="0"/>
          </a:p>
          <a:p>
            <a:r>
              <a:rPr lang="en-GB" b="1" u="sng" dirty="0" smtClean="0"/>
              <a:t>Lifestyle </a:t>
            </a:r>
            <a:r>
              <a:rPr lang="en-GB" dirty="0" smtClean="0"/>
              <a:t>– hours of work, weekend working, location/travel, fun, big company/small company, self-employment</a:t>
            </a:r>
          </a:p>
          <a:p>
            <a:pPr>
              <a:buNone/>
            </a:pPr>
            <a:endParaRPr lang="en-GB" dirty="0" smtClean="0"/>
          </a:p>
          <a:p>
            <a:r>
              <a:rPr lang="en-GB" b="1" u="sng" dirty="0" smtClean="0"/>
              <a:t>Passions/aspirations</a:t>
            </a:r>
            <a:r>
              <a:rPr lang="en-GB" dirty="0" smtClean="0"/>
              <a:t> – opportunity to make a difference, passion for the arts/creativity/human rights/politics – what drives you?</a:t>
            </a:r>
          </a:p>
          <a:p>
            <a:pPr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20481" name="Picture 1" descr="C:\Users\2336873\AppData\Local\Microsoft\Windows\Temporary Internet Files\Content.IE5\6TXTFVXN\future_road_sign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188641"/>
            <a:ext cx="1691680" cy="11244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268413"/>
            <a:ext cx="7931150" cy="576262"/>
          </a:xfrm>
        </p:spPr>
        <p:txBody>
          <a:bodyPr/>
          <a:lstStyle/>
          <a:p>
            <a:pPr eaLnBrk="1" hangingPunct="1"/>
            <a:r>
              <a:rPr lang="en-GB" altLang="en-US" sz="3200" smtClean="0">
                <a:solidFill>
                  <a:schemeClr val="tx1"/>
                </a:solidFill>
              </a:rPr>
              <a:t>In the past, choosing a career looked like this…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989138"/>
            <a:ext cx="8507412" cy="4535487"/>
          </a:xfrm>
        </p:spPr>
        <p:txBody>
          <a:bodyPr/>
          <a:lstStyle/>
          <a:p>
            <a:pPr eaLnBrk="1" hangingPunct="1">
              <a:buFontTx/>
              <a:buChar char="•"/>
            </a:pPr>
            <a:endParaRPr lang="en-GB" altLang="en-US" smtClean="0"/>
          </a:p>
          <a:p>
            <a:pPr eaLnBrk="1" hangingPunct="1">
              <a:buFontTx/>
              <a:buChar char="•"/>
            </a:pPr>
            <a:endParaRPr lang="en-GB" altLang="en-US" smtClean="0"/>
          </a:p>
          <a:p>
            <a:pPr eaLnBrk="1" hangingPunct="1">
              <a:buFont typeface="Wingdings 3" pitchFamily="18" charset="2"/>
              <a:buNone/>
            </a:pPr>
            <a:endParaRPr lang="en-GB" altLang="en-US" b="1" smtClean="0">
              <a:solidFill>
                <a:schemeClr val="tx1"/>
              </a:solidFill>
            </a:endParaRPr>
          </a:p>
          <a:p>
            <a:pPr eaLnBrk="1" hangingPunct="1"/>
            <a:endParaRPr lang="en-GB" altLang="en-US" b="1" i="1" smtClean="0">
              <a:solidFill>
                <a:srgbClr val="000000"/>
              </a:solidFill>
            </a:endParaRPr>
          </a:p>
        </p:txBody>
      </p:sp>
      <p:pic>
        <p:nvPicPr>
          <p:cNvPr id="9220" name="Picture 4" descr="download care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2275" y="2276475"/>
            <a:ext cx="6480175" cy="410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268413"/>
            <a:ext cx="7931150" cy="576262"/>
          </a:xfrm>
        </p:spPr>
        <p:txBody>
          <a:bodyPr/>
          <a:lstStyle/>
          <a:p>
            <a:pPr eaLnBrk="1" hangingPunct="1"/>
            <a:r>
              <a:rPr lang="en-GB" altLang="en-US" sz="3200" dirty="0" smtClean="0">
                <a:solidFill>
                  <a:schemeClr val="tx1"/>
                </a:solidFill>
              </a:rPr>
              <a:t>It now looks more like this…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989138"/>
            <a:ext cx="8507412" cy="4535487"/>
          </a:xfrm>
        </p:spPr>
        <p:txBody>
          <a:bodyPr/>
          <a:lstStyle/>
          <a:p>
            <a:pPr eaLnBrk="1" hangingPunct="1">
              <a:buFontTx/>
              <a:buChar char="•"/>
            </a:pPr>
            <a:endParaRPr lang="en-GB" altLang="en-US" dirty="0" smtClean="0"/>
          </a:p>
          <a:p>
            <a:pPr eaLnBrk="1" hangingPunct="1">
              <a:buFontTx/>
              <a:buChar char="•"/>
            </a:pPr>
            <a:endParaRPr lang="en-GB" altLang="en-US" dirty="0" smtClean="0"/>
          </a:p>
          <a:p>
            <a:pPr eaLnBrk="1" hangingPunct="1">
              <a:buFont typeface="Wingdings 3" pitchFamily="18" charset="2"/>
              <a:buNone/>
            </a:pPr>
            <a:endParaRPr lang="en-GB" altLang="en-US" b="1" dirty="0" smtClean="0">
              <a:solidFill>
                <a:schemeClr val="tx1"/>
              </a:solidFill>
            </a:endParaRPr>
          </a:p>
          <a:p>
            <a:pPr eaLnBrk="1" hangingPunct="1"/>
            <a:endParaRPr lang="en-GB" altLang="en-US" b="1" i="1" dirty="0" smtClean="0">
              <a:solidFill>
                <a:srgbClr val="000000"/>
              </a:solidFill>
            </a:endParaRPr>
          </a:p>
        </p:txBody>
      </p:sp>
      <p:pic>
        <p:nvPicPr>
          <p:cNvPr id="10244" name="Picture 5" descr="ANd9GcTCy8-28ikNp7NljxA0zfl5czEO0izOuS2AzUWWpn18jQWSE63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6013" y="2060575"/>
            <a:ext cx="6696075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333</TotalTime>
  <Words>873</Words>
  <Application>Microsoft Office PowerPoint</Application>
  <PresentationFormat>On-screen Show (4:3)</PresentationFormat>
  <Paragraphs>247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Flow</vt:lpstr>
      <vt:lpstr>Graduate opportunities</vt:lpstr>
      <vt:lpstr>Today we will cover</vt:lpstr>
      <vt:lpstr>Benefits of a degree</vt:lpstr>
      <vt:lpstr>Transferable skills that graduates have</vt:lpstr>
      <vt:lpstr>Making the most of your time at university</vt:lpstr>
      <vt:lpstr>Selling yourself</vt:lpstr>
      <vt:lpstr>Your future – what do you want to achieve?</vt:lpstr>
      <vt:lpstr>In the past, choosing a career looked like this…</vt:lpstr>
      <vt:lpstr>It now looks more like this…</vt:lpstr>
      <vt:lpstr>What graduate opportunities are available?</vt:lpstr>
      <vt:lpstr>What are the growth sectors in the economy?</vt:lpstr>
      <vt:lpstr>What are the future job opportunities in Northern Ireland?</vt:lpstr>
      <vt:lpstr>Skills in Demand NI – examples of jobs by sector</vt:lpstr>
      <vt:lpstr>Skills in demand – examples of employers</vt:lpstr>
      <vt:lpstr>Top 10 Graduate Employers in 2015-2016 (from The Times Top 100)</vt:lpstr>
      <vt:lpstr>Top 10 growth sectors NI – (from the NI Skills Barometer report)</vt:lpstr>
      <vt:lpstr>Subjects in Demand - Degrees</vt:lpstr>
      <vt:lpstr>Subjects in demand – Foundation degree Level/HLA qualifications</vt:lpstr>
      <vt:lpstr>Employability Skills required</vt:lpstr>
      <vt:lpstr>Summary</vt:lpstr>
      <vt:lpstr>Some final points....</vt:lpstr>
      <vt:lpstr>Slide 22</vt:lpstr>
      <vt:lpstr>Sources of information</vt:lpstr>
    </vt:vector>
  </TitlesOfParts>
  <Company>IT Assist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Graduate opportunities</dc:title>
  <dc:creator>Jillian Gordon</dc:creator>
  <cp:lastModifiedBy>Jillian Gordon</cp:lastModifiedBy>
  <cp:revision>40</cp:revision>
  <dcterms:created xsi:type="dcterms:W3CDTF">2016-04-15T09:12:39Z</dcterms:created>
  <dcterms:modified xsi:type="dcterms:W3CDTF">2016-04-18T15:42:11Z</dcterms:modified>
</cp:coreProperties>
</file>