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</p:sldIdLst>
  <p:sldSz cx="9144000" cy="6858000" type="screen4x3"/>
  <p:notesSz cx="9979025" cy="68341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25403" cy="3413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53623" y="0"/>
            <a:ext cx="4323084" cy="3413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E1FF9-8E66-4982-A682-D4E51B4F6991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91718"/>
            <a:ext cx="4325403" cy="3413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53623" y="6491718"/>
            <a:ext cx="4323084" cy="3413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30AE3-4ABF-42AB-8930-1F64C8B3B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599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24243" cy="3417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52473" y="0"/>
            <a:ext cx="4324243" cy="3417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AB617-6DDC-490D-841D-4920CE03224B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512763"/>
            <a:ext cx="3417887" cy="2562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7903" y="3246240"/>
            <a:ext cx="7983219" cy="30753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91293"/>
            <a:ext cx="4324243" cy="3417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52473" y="6491293"/>
            <a:ext cx="4324243" cy="3417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63661-714E-46E3-B3DD-4531C65C1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512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63661-714E-46E3-B3DD-4531C65C1DC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154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474A-B75C-4129-843F-5988480487DE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2C29-5E36-4628-8256-7BA05A629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20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474A-B75C-4129-843F-5988480487DE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2C29-5E36-4628-8256-7BA05A629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457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474A-B75C-4129-843F-5988480487DE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2C29-5E36-4628-8256-7BA05A629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218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474A-B75C-4129-843F-5988480487DE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2C29-5E36-4628-8256-7BA05A629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08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474A-B75C-4129-843F-5988480487DE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2C29-5E36-4628-8256-7BA05A629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284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474A-B75C-4129-843F-5988480487DE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2C29-5E36-4628-8256-7BA05A629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379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474A-B75C-4129-843F-5988480487DE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2C29-5E36-4628-8256-7BA05A629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289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474A-B75C-4129-843F-5988480487DE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2C29-5E36-4628-8256-7BA05A629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81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474A-B75C-4129-843F-5988480487DE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2C29-5E36-4628-8256-7BA05A629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695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474A-B75C-4129-843F-5988480487DE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2C29-5E36-4628-8256-7BA05A629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80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474A-B75C-4129-843F-5988480487DE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2C29-5E36-4628-8256-7BA05A629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771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E474A-B75C-4129-843F-5988480487DE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B2C29-5E36-4628-8256-7BA05A629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36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671"/>
          </a:xfrm>
        </p:spPr>
        <p:txBody>
          <a:bodyPr>
            <a:normAutofit/>
          </a:bodyPr>
          <a:lstStyle/>
          <a:p>
            <a:r>
              <a:rPr lang="en-GB" dirty="0" smtClean="0"/>
              <a:t>Year 12</a:t>
            </a:r>
            <a:br>
              <a:rPr lang="en-GB" dirty="0" smtClean="0"/>
            </a:br>
            <a:r>
              <a:rPr lang="en-GB" dirty="0" smtClean="0"/>
              <a:t>Careers Booklet</a:t>
            </a:r>
            <a:br>
              <a:rPr lang="en-GB" dirty="0" smtClean="0"/>
            </a:br>
            <a:r>
              <a:rPr lang="en-GB" dirty="0" smtClean="0"/>
              <a:t>Labour Market Information</a:t>
            </a:r>
            <a:endParaRPr lang="en-GB" dirty="0"/>
          </a:p>
        </p:txBody>
      </p:sp>
      <p:pic>
        <p:nvPicPr>
          <p:cNvPr id="3" name="Picture 1" descr="Description: C:\Users\mcarville061\AppData\Local\Microsoft\Windows\Temporary Internet Files\Content.Outlook\S8UFITSF\RH Logo Red PE Shi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661025"/>
            <a:ext cx="1042987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7220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44624"/>
            <a:ext cx="885698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2800" b="1" u="sng" dirty="0">
                <a:latin typeface="Helvetica Neue"/>
              </a:rPr>
              <a:t>Exploring career </a:t>
            </a:r>
            <a:r>
              <a:rPr lang="en-GB" sz="2800" b="1" u="sng" dirty="0" smtClean="0">
                <a:latin typeface="Helvetica Neue"/>
              </a:rPr>
              <a:t>options</a:t>
            </a:r>
          </a:p>
          <a:p>
            <a:pPr fontAlgn="base"/>
            <a:endParaRPr lang="en-GB" sz="1200" b="1" u="sng" dirty="0">
              <a:latin typeface="Helvetica Neue"/>
            </a:endParaRPr>
          </a:p>
          <a:p>
            <a:pPr fontAlgn="base"/>
            <a:r>
              <a:rPr lang="en-GB" sz="2800" dirty="0">
                <a:solidFill>
                  <a:srgbClr val="404040"/>
                </a:solidFill>
                <a:latin typeface="Helvetica Neue"/>
              </a:rPr>
              <a:t>Once you have a career in mind</a:t>
            </a:r>
            <a:r>
              <a:rPr lang="en-GB" sz="2800" dirty="0" smtClean="0">
                <a:solidFill>
                  <a:srgbClr val="404040"/>
                </a:solidFill>
                <a:latin typeface="Helvetica Neue"/>
              </a:rPr>
              <a:t>, </a:t>
            </a:r>
            <a:r>
              <a:rPr lang="en-GB" sz="2800" dirty="0">
                <a:solidFill>
                  <a:srgbClr val="404040"/>
                </a:solidFill>
                <a:latin typeface="Helvetica Neue"/>
              </a:rPr>
              <a:t>research the specific skills and qualifications </a:t>
            </a:r>
            <a:r>
              <a:rPr lang="en-GB" sz="2800" dirty="0" smtClean="0">
                <a:solidFill>
                  <a:srgbClr val="404040"/>
                </a:solidFill>
                <a:latin typeface="Helvetica Neue"/>
              </a:rPr>
              <a:t>required.</a:t>
            </a:r>
            <a:endParaRPr lang="en-GB" sz="2800" dirty="0">
              <a:solidFill>
                <a:srgbClr val="2E2E2E"/>
              </a:solidFill>
              <a:latin typeface="Helvetica Neue"/>
            </a:endParaRPr>
          </a:p>
          <a:p>
            <a:pPr fontAlgn="base"/>
            <a:endParaRPr lang="en-GB" sz="1600" b="1" u="sng" dirty="0" smtClean="0">
              <a:solidFill>
                <a:srgbClr val="0C1E63"/>
              </a:solidFill>
              <a:latin typeface="Helvetica Neue"/>
            </a:endParaRPr>
          </a:p>
          <a:p>
            <a:pPr fontAlgn="base"/>
            <a:r>
              <a:rPr lang="en-GB" sz="2800" b="1" u="sng" dirty="0" smtClean="0">
                <a:latin typeface="Helvetica Neue"/>
              </a:rPr>
              <a:t>Consider </a:t>
            </a:r>
            <a:r>
              <a:rPr lang="en-GB" sz="2800" b="1" u="sng" dirty="0">
                <a:latin typeface="Helvetica Neue"/>
              </a:rPr>
              <a:t>your </a:t>
            </a:r>
            <a:r>
              <a:rPr lang="en-GB" sz="2800" b="1" u="sng" dirty="0" smtClean="0">
                <a:latin typeface="Helvetica Neue"/>
              </a:rPr>
              <a:t>options</a:t>
            </a:r>
          </a:p>
          <a:p>
            <a:pPr fontAlgn="base"/>
            <a:endParaRPr lang="en-GB" sz="1200" b="1" u="sng" dirty="0">
              <a:latin typeface="Helvetica Neue"/>
            </a:endParaRPr>
          </a:p>
          <a:p>
            <a:pPr fontAlgn="base"/>
            <a:r>
              <a:rPr lang="en-GB" sz="2800" dirty="0" smtClean="0">
                <a:solidFill>
                  <a:srgbClr val="2E2E2E"/>
                </a:solidFill>
                <a:latin typeface="Helvetica Neue"/>
              </a:rPr>
              <a:t>Compare careers, narrow </a:t>
            </a:r>
            <a:r>
              <a:rPr lang="en-GB" sz="2800" dirty="0">
                <a:solidFill>
                  <a:srgbClr val="2E2E2E"/>
                </a:solidFill>
                <a:latin typeface="Helvetica Neue"/>
              </a:rPr>
              <a:t>down your choices and </a:t>
            </a:r>
            <a:r>
              <a:rPr lang="en-GB" sz="2800" dirty="0" smtClean="0">
                <a:solidFill>
                  <a:srgbClr val="2E2E2E"/>
                </a:solidFill>
                <a:latin typeface="Helvetica Neue"/>
              </a:rPr>
              <a:t>think </a:t>
            </a:r>
            <a:r>
              <a:rPr lang="en-GB" sz="2800" dirty="0">
                <a:solidFill>
                  <a:srgbClr val="2E2E2E"/>
                </a:solidFill>
                <a:latin typeface="Helvetica Neue"/>
              </a:rPr>
              <a:t>about what suits you </a:t>
            </a:r>
            <a:r>
              <a:rPr lang="en-GB" sz="2800" dirty="0" smtClean="0">
                <a:solidFill>
                  <a:srgbClr val="2E2E2E"/>
                </a:solidFill>
                <a:latin typeface="Helvetica Neue"/>
              </a:rPr>
              <a:t>best.</a:t>
            </a:r>
            <a:r>
              <a:rPr lang="en-GB" sz="2800" dirty="0">
                <a:solidFill>
                  <a:srgbClr val="2E2E2E"/>
                </a:solidFill>
                <a:latin typeface="Helvetica Neue"/>
              </a:rPr>
              <a:t> </a:t>
            </a:r>
            <a:r>
              <a:rPr lang="en-GB" sz="2800" dirty="0" smtClean="0">
                <a:solidFill>
                  <a:srgbClr val="2E2E2E"/>
                </a:solidFill>
                <a:latin typeface="Helvetica Neue"/>
              </a:rPr>
              <a:t> Ask yourself-</a:t>
            </a:r>
            <a:endParaRPr lang="en-GB" sz="2800" dirty="0">
              <a:solidFill>
                <a:srgbClr val="2E2E2E"/>
              </a:solidFill>
              <a:latin typeface="Helvetica Neue"/>
            </a:endParaRPr>
          </a:p>
          <a:p>
            <a:pPr lvl="1" fontAlgn="base">
              <a:buFont typeface="Arial"/>
              <a:buChar char="•"/>
            </a:pPr>
            <a:r>
              <a:rPr lang="en-GB" sz="2800" dirty="0">
                <a:solidFill>
                  <a:srgbClr val="2E2E2E"/>
                </a:solidFill>
                <a:latin typeface="Helvetica Neue"/>
              </a:rPr>
              <a:t>what skills do I need?</a:t>
            </a:r>
          </a:p>
          <a:p>
            <a:pPr lvl="1" fontAlgn="base">
              <a:buFont typeface="Arial"/>
              <a:buChar char="•"/>
            </a:pPr>
            <a:r>
              <a:rPr lang="en-GB" sz="2800" dirty="0">
                <a:solidFill>
                  <a:srgbClr val="2E2E2E"/>
                </a:solidFill>
                <a:latin typeface="Helvetica Neue"/>
              </a:rPr>
              <a:t>what are my </a:t>
            </a:r>
            <a:r>
              <a:rPr lang="en-GB" sz="2800">
                <a:solidFill>
                  <a:srgbClr val="2E2E2E"/>
                </a:solidFill>
                <a:latin typeface="Helvetica Neue"/>
              </a:rPr>
              <a:t>best </a:t>
            </a:r>
            <a:r>
              <a:rPr lang="en-GB" sz="2800" smtClean="0">
                <a:solidFill>
                  <a:srgbClr val="2E2E2E"/>
                </a:solidFill>
                <a:latin typeface="Helvetica Neue"/>
              </a:rPr>
              <a:t>work / training </a:t>
            </a:r>
            <a:r>
              <a:rPr lang="en-GB" sz="2800" dirty="0">
                <a:solidFill>
                  <a:srgbClr val="2E2E2E"/>
                </a:solidFill>
                <a:latin typeface="Helvetica Neue"/>
              </a:rPr>
              <a:t>options?</a:t>
            </a:r>
          </a:p>
          <a:p>
            <a:pPr lvl="1" fontAlgn="base">
              <a:buFont typeface="Arial"/>
              <a:buChar char="•"/>
            </a:pPr>
            <a:r>
              <a:rPr lang="en-GB" sz="2800" dirty="0" smtClean="0">
                <a:solidFill>
                  <a:srgbClr val="2E2E2E"/>
                </a:solidFill>
                <a:latin typeface="Helvetica Neue"/>
              </a:rPr>
              <a:t>do </a:t>
            </a:r>
            <a:r>
              <a:rPr lang="en-GB" sz="2800" dirty="0">
                <a:solidFill>
                  <a:srgbClr val="2E2E2E"/>
                </a:solidFill>
                <a:latin typeface="Helvetica Neue"/>
              </a:rPr>
              <a:t>they match with my skills, interests and values?</a:t>
            </a:r>
          </a:p>
          <a:p>
            <a:pPr lvl="1" fontAlgn="base">
              <a:buFont typeface="Arial"/>
              <a:buChar char="•"/>
            </a:pPr>
            <a:r>
              <a:rPr lang="en-GB" sz="2800" dirty="0" smtClean="0">
                <a:solidFill>
                  <a:srgbClr val="2E2E2E"/>
                </a:solidFill>
                <a:latin typeface="Helvetica Neue"/>
              </a:rPr>
              <a:t>what </a:t>
            </a:r>
            <a:r>
              <a:rPr lang="en-GB" sz="2800" dirty="0">
                <a:solidFill>
                  <a:srgbClr val="2E2E2E"/>
                </a:solidFill>
                <a:latin typeface="Helvetica Neue"/>
              </a:rPr>
              <a:t>are the </a:t>
            </a:r>
            <a:r>
              <a:rPr lang="en-GB" sz="2800" dirty="0" smtClean="0">
                <a:solidFill>
                  <a:srgbClr val="2E2E2E"/>
                </a:solidFill>
                <a:latin typeface="Helvetica Neue"/>
              </a:rPr>
              <a:t>advantages / disadvantages </a:t>
            </a:r>
            <a:r>
              <a:rPr lang="en-GB" sz="2800" dirty="0">
                <a:solidFill>
                  <a:srgbClr val="2E2E2E"/>
                </a:solidFill>
                <a:latin typeface="Helvetica Neue"/>
              </a:rPr>
              <a:t>of </a:t>
            </a:r>
            <a:r>
              <a:rPr lang="en-GB" sz="2800" dirty="0" smtClean="0">
                <a:solidFill>
                  <a:srgbClr val="2E2E2E"/>
                </a:solidFill>
                <a:latin typeface="Helvetica Neue"/>
              </a:rPr>
              <a:t>each?</a:t>
            </a:r>
            <a:endParaRPr lang="en-GB" sz="2800" dirty="0">
              <a:solidFill>
                <a:srgbClr val="2E2E2E"/>
              </a:solidFill>
              <a:latin typeface="Helvetica Neue"/>
            </a:endParaRPr>
          </a:p>
          <a:p>
            <a:pPr lvl="1" fontAlgn="base">
              <a:buFont typeface="Arial"/>
              <a:buChar char="•"/>
            </a:pPr>
            <a:r>
              <a:rPr lang="en-GB" sz="2800" b="1" dirty="0" smtClean="0">
                <a:solidFill>
                  <a:srgbClr val="2E2E2E"/>
                </a:solidFill>
                <a:latin typeface="Helvetica Neue"/>
              </a:rPr>
              <a:t>how </a:t>
            </a:r>
            <a:r>
              <a:rPr lang="en-GB" sz="2800" b="1" dirty="0">
                <a:solidFill>
                  <a:srgbClr val="2E2E2E"/>
                </a:solidFill>
                <a:latin typeface="Helvetica Neue"/>
              </a:rPr>
              <a:t>do my options fit with the current jobs market?</a:t>
            </a:r>
          </a:p>
          <a:p>
            <a:pPr lvl="1" fontAlgn="base">
              <a:buFont typeface="Arial"/>
              <a:buChar char="•"/>
            </a:pPr>
            <a:endParaRPr lang="en-GB" sz="2800" b="0" i="0" dirty="0">
              <a:solidFill>
                <a:srgbClr val="2E2E2E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018656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5165"/>
            <a:ext cx="8856984" cy="6802835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en-GB" b="1" u="sng" dirty="0"/>
              <a:t>Future job opportunities in Northern Ireland</a:t>
            </a:r>
          </a:p>
          <a:p>
            <a:pPr marL="0" indent="0" fontAlgn="base">
              <a:buNone/>
            </a:pPr>
            <a:r>
              <a:rPr lang="en-GB" sz="2800" dirty="0"/>
              <a:t>There are job opportunities across all occupational areas in </a:t>
            </a:r>
            <a:r>
              <a:rPr lang="en-GB" sz="2800" dirty="0" smtClean="0"/>
              <a:t>NI but </a:t>
            </a:r>
            <a:r>
              <a:rPr lang="en-GB" sz="2800" dirty="0"/>
              <a:t>there is higher demand in occupations relating to Science, Technology, Engineering and Maths (STEM</a:t>
            </a:r>
            <a:r>
              <a:rPr lang="en-GB" sz="2800" dirty="0" smtClean="0"/>
              <a:t>). </a:t>
            </a:r>
          </a:p>
          <a:p>
            <a:pPr marL="0" indent="0" fontAlgn="base">
              <a:buNone/>
            </a:pPr>
            <a:endParaRPr lang="en-GB" sz="1600" dirty="0"/>
          </a:p>
          <a:p>
            <a:pPr marL="0" indent="0" fontAlgn="base">
              <a:buNone/>
            </a:pPr>
            <a:r>
              <a:rPr lang="en-GB" sz="2800" dirty="0" smtClean="0"/>
              <a:t>The </a:t>
            </a:r>
            <a:r>
              <a:rPr lang="en-GB" sz="2800" dirty="0"/>
              <a:t>following areas are </a:t>
            </a:r>
            <a:r>
              <a:rPr lang="en-GB" sz="2800" dirty="0" smtClean="0"/>
              <a:t>important to the NI </a:t>
            </a:r>
            <a:r>
              <a:rPr lang="en-GB" sz="2800" dirty="0"/>
              <a:t>economy:</a:t>
            </a:r>
          </a:p>
          <a:p>
            <a:pPr lvl="2" fontAlgn="base"/>
            <a:r>
              <a:rPr lang="en-GB" sz="3200" b="1" dirty="0"/>
              <a:t>ICT</a:t>
            </a:r>
          </a:p>
          <a:p>
            <a:pPr lvl="2" fontAlgn="base"/>
            <a:r>
              <a:rPr lang="en-GB" sz="3200" b="1" dirty="0" err="1"/>
              <a:t>agri</a:t>
            </a:r>
            <a:r>
              <a:rPr lang="en-GB" sz="3200" b="1" dirty="0"/>
              <a:t> food sector</a:t>
            </a:r>
          </a:p>
          <a:p>
            <a:pPr lvl="2" fontAlgn="base"/>
            <a:r>
              <a:rPr lang="en-GB" sz="3200" b="1" dirty="0"/>
              <a:t>business and financial services</a:t>
            </a:r>
          </a:p>
          <a:p>
            <a:pPr lvl="2" fontAlgn="base"/>
            <a:r>
              <a:rPr lang="en-GB" sz="3200" b="1" dirty="0"/>
              <a:t>advanced manufacturing and engineering</a:t>
            </a:r>
          </a:p>
          <a:p>
            <a:pPr lvl="2" fontAlgn="base"/>
            <a:r>
              <a:rPr lang="en-GB" sz="3200" b="1" dirty="0"/>
              <a:t>Renewable energies and recycling</a:t>
            </a:r>
          </a:p>
          <a:p>
            <a:pPr lvl="2" fontAlgn="base"/>
            <a:r>
              <a:rPr lang="en-GB" sz="3200" b="1" dirty="0"/>
              <a:t>Health and life sciences</a:t>
            </a:r>
          </a:p>
          <a:p>
            <a:pPr lvl="2" fontAlgn="base"/>
            <a:r>
              <a:rPr lang="en-GB" sz="3200" b="1" dirty="0"/>
              <a:t>Creative and digital media</a:t>
            </a:r>
          </a:p>
        </p:txBody>
      </p:sp>
    </p:spTree>
    <p:extLst>
      <p:ext uri="{BB962C8B-B14F-4D97-AF65-F5344CB8AC3E}">
        <p14:creationId xmlns:p14="http://schemas.microsoft.com/office/powerpoint/2010/main" val="4036954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4696"/>
          </a:xfrm>
        </p:spPr>
        <p:txBody>
          <a:bodyPr>
            <a:noAutofit/>
          </a:bodyPr>
          <a:lstStyle/>
          <a:p>
            <a:pPr marL="0" indent="0" algn="ctr" fontAlgn="base">
              <a:buNone/>
            </a:pPr>
            <a:r>
              <a:rPr lang="en-GB" sz="4000" b="1" u="sng" dirty="0">
                <a:latin typeface="Helvetica Neue"/>
              </a:rPr>
              <a:t>ICT</a:t>
            </a:r>
          </a:p>
          <a:p>
            <a:pPr marL="0" indent="0" fontAlgn="base">
              <a:buNone/>
            </a:pPr>
            <a:endParaRPr lang="en-GB" dirty="0" smtClean="0">
              <a:solidFill>
                <a:srgbClr val="2E2E2E"/>
              </a:solidFill>
              <a:latin typeface="Helvetica Neue"/>
            </a:endParaRPr>
          </a:p>
          <a:p>
            <a:pPr marL="0" indent="0" fontAlgn="base">
              <a:buNone/>
            </a:pPr>
            <a:r>
              <a:rPr lang="en-GB" dirty="0" smtClean="0">
                <a:solidFill>
                  <a:srgbClr val="2E2E2E"/>
                </a:solidFill>
                <a:latin typeface="Helvetica Neue"/>
              </a:rPr>
              <a:t>Information </a:t>
            </a:r>
            <a:r>
              <a:rPr lang="en-GB" dirty="0">
                <a:solidFill>
                  <a:srgbClr val="2E2E2E"/>
                </a:solidFill>
                <a:latin typeface="Helvetica Neue"/>
              </a:rPr>
              <a:t>and communications technology (ICT), particularly software development, database development, systems architecture and internet specialist skills, is at the heart of every organisation and is central to our daily lives: mobile communication, computer games, touch screen technology, satellite navigation devices – the list is endless</a:t>
            </a:r>
            <a:r>
              <a:rPr lang="en-GB" dirty="0" smtClean="0">
                <a:solidFill>
                  <a:srgbClr val="2E2E2E"/>
                </a:solidFill>
                <a:latin typeface="Helvetica Neue"/>
              </a:rPr>
              <a:t>.</a:t>
            </a:r>
            <a:endParaRPr lang="en-GB" dirty="0">
              <a:solidFill>
                <a:srgbClr val="2E2E2E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086500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4624"/>
            <a:ext cx="8856984" cy="6813376"/>
          </a:xfrm>
        </p:spPr>
        <p:txBody>
          <a:bodyPr>
            <a:noAutofit/>
          </a:bodyPr>
          <a:lstStyle/>
          <a:p>
            <a:pPr marL="0" indent="0" algn="ctr" fontAlgn="base">
              <a:buNone/>
            </a:pPr>
            <a:r>
              <a:rPr lang="en-GB" sz="4000" b="1" u="sng" dirty="0">
                <a:latin typeface="Helvetica Neue"/>
              </a:rPr>
              <a:t>Creative and digital media</a:t>
            </a:r>
          </a:p>
          <a:p>
            <a:pPr marL="0" indent="0" fontAlgn="base">
              <a:buNone/>
            </a:pPr>
            <a:endParaRPr lang="en-GB" sz="1200" dirty="0" smtClean="0">
              <a:solidFill>
                <a:srgbClr val="2E2E2E"/>
              </a:solidFill>
              <a:latin typeface="Helvetica Neue"/>
            </a:endParaRPr>
          </a:p>
          <a:p>
            <a:pPr marL="0" indent="0" fontAlgn="base">
              <a:buNone/>
            </a:pPr>
            <a:r>
              <a:rPr lang="en-GB" sz="3000" dirty="0" smtClean="0">
                <a:solidFill>
                  <a:srgbClr val="2E2E2E"/>
                </a:solidFill>
                <a:latin typeface="Helvetica Neue"/>
              </a:rPr>
              <a:t>Digital </a:t>
            </a:r>
            <a:r>
              <a:rPr lang="en-GB" sz="3000" dirty="0">
                <a:solidFill>
                  <a:srgbClr val="2E2E2E"/>
                </a:solidFill>
                <a:latin typeface="Helvetica Neue"/>
              </a:rPr>
              <a:t>is everywhere and is at the heart of </a:t>
            </a:r>
            <a:r>
              <a:rPr lang="en-GB" sz="3000" dirty="0" smtClean="0">
                <a:solidFill>
                  <a:srgbClr val="2E2E2E"/>
                </a:solidFill>
                <a:latin typeface="Helvetica Neue"/>
              </a:rPr>
              <a:t>our economy</a:t>
            </a:r>
            <a:r>
              <a:rPr lang="en-GB" sz="3000" dirty="0">
                <a:solidFill>
                  <a:srgbClr val="2E2E2E"/>
                </a:solidFill>
                <a:latin typeface="Helvetica Neue"/>
              </a:rPr>
              <a:t>, underpinning growth through both the development of new technologies and the provision of services to businesses and consumers. </a:t>
            </a:r>
            <a:endParaRPr lang="en-GB" sz="3000" dirty="0" smtClean="0">
              <a:solidFill>
                <a:srgbClr val="2E2E2E"/>
              </a:solidFill>
              <a:latin typeface="Helvetica Neue"/>
            </a:endParaRPr>
          </a:p>
          <a:p>
            <a:pPr marL="0" indent="0" fontAlgn="base">
              <a:buNone/>
            </a:pPr>
            <a:endParaRPr lang="en-GB" sz="1800" dirty="0" smtClean="0">
              <a:solidFill>
                <a:srgbClr val="2E2E2E"/>
              </a:solidFill>
              <a:latin typeface="Helvetica Neue"/>
            </a:endParaRPr>
          </a:p>
          <a:p>
            <a:pPr marL="0" indent="0" fontAlgn="base">
              <a:buNone/>
            </a:pPr>
            <a:r>
              <a:rPr lang="en-GB" sz="2800" dirty="0" smtClean="0">
                <a:solidFill>
                  <a:srgbClr val="2E2E2E"/>
                </a:solidFill>
                <a:latin typeface="Helvetica Neue"/>
              </a:rPr>
              <a:t>Key </a:t>
            </a:r>
            <a:r>
              <a:rPr lang="en-GB" sz="2800" dirty="0">
                <a:solidFill>
                  <a:srgbClr val="2E2E2E"/>
                </a:solidFill>
                <a:latin typeface="Helvetica Neue"/>
              </a:rPr>
              <a:t>market growth areas </a:t>
            </a:r>
            <a:r>
              <a:rPr lang="en-GB" sz="2800" dirty="0" smtClean="0">
                <a:solidFill>
                  <a:srgbClr val="2E2E2E"/>
                </a:solidFill>
                <a:latin typeface="Helvetica Neue"/>
              </a:rPr>
              <a:t>include</a:t>
            </a:r>
            <a:r>
              <a:rPr lang="en-GB" sz="2800" dirty="0">
                <a:solidFill>
                  <a:srgbClr val="2E2E2E"/>
                </a:solidFill>
                <a:latin typeface="Helvetica Neue"/>
              </a:rPr>
              <a:t>:</a:t>
            </a:r>
          </a:p>
          <a:p>
            <a:pPr lvl="2" fontAlgn="base">
              <a:buFont typeface="Arial"/>
              <a:buChar char="•"/>
            </a:pPr>
            <a:r>
              <a:rPr lang="en-GB" sz="2800" b="1" dirty="0">
                <a:solidFill>
                  <a:srgbClr val="2E2E2E"/>
                </a:solidFill>
                <a:latin typeface="Helvetica Neue"/>
              </a:rPr>
              <a:t>cloud computing</a:t>
            </a:r>
          </a:p>
          <a:p>
            <a:pPr lvl="2" fontAlgn="base">
              <a:buFont typeface="Arial"/>
              <a:buChar char="•"/>
            </a:pPr>
            <a:r>
              <a:rPr lang="en-GB" sz="2800" b="1" dirty="0">
                <a:solidFill>
                  <a:srgbClr val="2E2E2E"/>
                </a:solidFill>
                <a:latin typeface="Helvetica Neue"/>
              </a:rPr>
              <a:t>mobile technologies</a:t>
            </a:r>
          </a:p>
          <a:p>
            <a:pPr lvl="2" fontAlgn="base">
              <a:buFont typeface="Arial"/>
              <a:buChar char="•"/>
            </a:pPr>
            <a:r>
              <a:rPr lang="en-GB" sz="2800" b="1" dirty="0">
                <a:solidFill>
                  <a:srgbClr val="2E2E2E"/>
                </a:solidFill>
                <a:latin typeface="Helvetica Neue"/>
              </a:rPr>
              <a:t>cross-platform mobile applications</a:t>
            </a:r>
          </a:p>
          <a:p>
            <a:pPr lvl="2" fontAlgn="base">
              <a:buFont typeface="Arial"/>
              <a:buChar char="•"/>
            </a:pPr>
            <a:r>
              <a:rPr lang="en-GB" sz="2800" b="1" dirty="0">
                <a:solidFill>
                  <a:srgbClr val="2E2E2E"/>
                </a:solidFill>
                <a:latin typeface="Helvetica Neue"/>
              </a:rPr>
              <a:t>computer games and digital entertainment</a:t>
            </a:r>
          </a:p>
          <a:p>
            <a:pPr lvl="2" fontAlgn="base">
              <a:buFont typeface="Arial"/>
              <a:buChar char="•"/>
            </a:pPr>
            <a:r>
              <a:rPr lang="en-GB" sz="2800" b="1" dirty="0">
                <a:solidFill>
                  <a:srgbClr val="2E2E2E"/>
                </a:solidFill>
                <a:latin typeface="Helvetica Neue"/>
              </a:rPr>
              <a:t>cyber-security products and services</a:t>
            </a:r>
          </a:p>
          <a:p>
            <a:pPr lvl="2" fontAlgn="base">
              <a:buFont typeface="Arial"/>
              <a:buChar char="•"/>
            </a:pPr>
            <a:r>
              <a:rPr lang="en-GB" sz="2800" b="1" dirty="0">
                <a:solidFill>
                  <a:srgbClr val="2E2E2E"/>
                </a:solidFill>
                <a:latin typeface="Helvetica Neue"/>
              </a:rPr>
              <a:t>green/low carbon IT products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9424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4624"/>
            <a:ext cx="8856984" cy="6696744"/>
          </a:xfrm>
        </p:spPr>
        <p:txBody>
          <a:bodyPr>
            <a:noAutofit/>
          </a:bodyPr>
          <a:lstStyle/>
          <a:p>
            <a:pPr marL="0" indent="0" algn="ctr" fontAlgn="base">
              <a:buNone/>
            </a:pPr>
            <a:r>
              <a:rPr lang="en-GB" sz="3600" b="1" u="sng" dirty="0" err="1">
                <a:latin typeface="Helvetica Neue"/>
              </a:rPr>
              <a:t>Agri</a:t>
            </a:r>
            <a:r>
              <a:rPr lang="en-GB" sz="3600" b="1" u="sng" dirty="0">
                <a:latin typeface="Helvetica Neue"/>
              </a:rPr>
              <a:t> food sector</a:t>
            </a:r>
          </a:p>
          <a:p>
            <a:pPr marL="0" indent="0" fontAlgn="base">
              <a:buNone/>
            </a:pPr>
            <a:endParaRPr lang="en-GB" sz="2800" dirty="0" smtClean="0">
              <a:solidFill>
                <a:srgbClr val="2E2E2E"/>
              </a:solidFill>
              <a:latin typeface="Helvetica Neue"/>
            </a:endParaRPr>
          </a:p>
          <a:p>
            <a:pPr marL="0" indent="0" fontAlgn="base">
              <a:buNone/>
            </a:pPr>
            <a:r>
              <a:rPr lang="en-GB" sz="2800" dirty="0" smtClean="0">
                <a:solidFill>
                  <a:srgbClr val="2E2E2E"/>
                </a:solidFill>
                <a:latin typeface="Helvetica Neue"/>
              </a:rPr>
              <a:t>Food </a:t>
            </a:r>
            <a:r>
              <a:rPr lang="en-GB" sz="2800" dirty="0">
                <a:solidFill>
                  <a:srgbClr val="2E2E2E"/>
                </a:solidFill>
                <a:latin typeface="Helvetica Neue"/>
              </a:rPr>
              <a:t>and drink manufacturing includes the processing of meat and poultry, dairy, fish and shellfish, fruit and vegetables and the production of bakery and </a:t>
            </a:r>
            <a:r>
              <a:rPr lang="en-GB" sz="2800" dirty="0" smtClean="0">
                <a:solidFill>
                  <a:srgbClr val="2E2E2E"/>
                </a:solidFill>
                <a:latin typeface="Helvetica Neue"/>
              </a:rPr>
              <a:t>drinks. </a:t>
            </a:r>
          </a:p>
          <a:p>
            <a:pPr marL="0" indent="0" fontAlgn="base">
              <a:buNone/>
            </a:pPr>
            <a:r>
              <a:rPr lang="en-GB" sz="2800" dirty="0" smtClean="0">
                <a:solidFill>
                  <a:srgbClr val="2E2E2E"/>
                </a:solidFill>
                <a:latin typeface="Helvetica Neue"/>
              </a:rPr>
              <a:t>Areas </a:t>
            </a:r>
            <a:r>
              <a:rPr lang="en-GB" sz="2800" dirty="0">
                <a:solidFill>
                  <a:srgbClr val="2E2E2E"/>
                </a:solidFill>
                <a:latin typeface="Helvetica Neue"/>
              </a:rPr>
              <a:t>of work include bakery, distillery, creamery and ready meals production. Jobs can </a:t>
            </a:r>
            <a:r>
              <a:rPr lang="en-GB" sz="2800" dirty="0" smtClean="0">
                <a:solidFill>
                  <a:srgbClr val="2E2E2E"/>
                </a:solidFill>
                <a:latin typeface="Helvetica Neue"/>
              </a:rPr>
              <a:t>include: laboratory technicians, food scientists, biotech, machine operatives, butcher</a:t>
            </a:r>
            <a:r>
              <a:rPr lang="en-GB" sz="2800" dirty="0">
                <a:solidFill>
                  <a:srgbClr val="2E2E2E"/>
                </a:solidFill>
                <a:latin typeface="Helvetica Neue"/>
              </a:rPr>
              <a:t> </a:t>
            </a:r>
            <a:r>
              <a:rPr lang="en-GB" sz="2800" dirty="0" smtClean="0">
                <a:solidFill>
                  <a:srgbClr val="2E2E2E"/>
                </a:solidFill>
                <a:latin typeface="Helvetica Neue"/>
              </a:rPr>
              <a:t>and supply </a:t>
            </a:r>
            <a:r>
              <a:rPr lang="en-GB" sz="2800" dirty="0">
                <a:solidFill>
                  <a:srgbClr val="2E2E2E"/>
                </a:solidFill>
                <a:latin typeface="Helvetica Neue"/>
              </a:rPr>
              <a:t>chain </a:t>
            </a:r>
            <a:r>
              <a:rPr lang="en-GB" sz="2800" dirty="0" smtClean="0">
                <a:solidFill>
                  <a:srgbClr val="2E2E2E"/>
                </a:solidFill>
                <a:latin typeface="Helvetica Neue"/>
              </a:rPr>
              <a:t>manager.</a:t>
            </a:r>
            <a:endParaRPr lang="en-GB" sz="2800" dirty="0">
              <a:solidFill>
                <a:srgbClr val="2E2E2E"/>
              </a:solidFill>
              <a:latin typeface="Helvetica Neue"/>
            </a:endParaRPr>
          </a:p>
          <a:p>
            <a:pPr marL="0" indent="0" fontAlgn="base">
              <a:buNone/>
            </a:pPr>
            <a:endParaRPr lang="en-GB" sz="2800" dirty="0" smtClean="0">
              <a:solidFill>
                <a:srgbClr val="2E2E2E"/>
              </a:solidFill>
              <a:latin typeface="Helvetica Neue"/>
            </a:endParaRPr>
          </a:p>
          <a:p>
            <a:pPr marL="0" indent="0" fontAlgn="base">
              <a:buNone/>
            </a:pPr>
            <a:r>
              <a:rPr lang="en-GB" sz="2800" dirty="0" smtClean="0">
                <a:solidFill>
                  <a:srgbClr val="2E2E2E"/>
                </a:solidFill>
                <a:latin typeface="Helvetica Neue"/>
              </a:rPr>
              <a:t>As </a:t>
            </a:r>
            <a:r>
              <a:rPr lang="en-GB" sz="2800" dirty="0">
                <a:solidFill>
                  <a:srgbClr val="2E2E2E"/>
                </a:solidFill>
                <a:latin typeface="Helvetica Neue"/>
              </a:rPr>
              <a:t>the largest industry in Northern Ireland, there will be 15,000 potential job opportunities across the food supply chain in the next five years.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060239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6552728"/>
          </a:xfrm>
        </p:spPr>
        <p:txBody>
          <a:bodyPr>
            <a:noAutofit/>
          </a:bodyPr>
          <a:lstStyle/>
          <a:p>
            <a:pPr marL="0" indent="0" algn="ctr" fontAlgn="base">
              <a:buNone/>
            </a:pPr>
            <a:r>
              <a:rPr lang="en-GB" sz="4000" b="1" u="sng" dirty="0">
                <a:latin typeface="Helvetica Neue"/>
              </a:rPr>
              <a:t>Business and financial services</a:t>
            </a:r>
          </a:p>
          <a:p>
            <a:pPr marL="0" indent="0" fontAlgn="base">
              <a:buNone/>
            </a:pPr>
            <a:endParaRPr lang="en-GB" sz="2800" dirty="0" smtClean="0">
              <a:solidFill>
                <a:srgbClr val="2E2E2E"/>
              </a:solidFill>
              <a:latin typeface="Helvetica Neue"/>
            </a:endParaRPr>
          </a:p>
          <a:p>
            <a:pPr marL="0" indent="0" fontAlgn="base">
              <a:buNone/>
            </a:pPr>
            <a:r>
              <a:rPr lang="en-GB" dirty="0" smtClean="0">
                <a:solidFill>
                  <a:srgbClr val="2E2E2E"/>
                </a:solidFill>
                <a:latin typeface="Helvetica Neue"/>
              </a:rPr>
              <a:t>There </a:t>
            </a:r>
            <a:r>
              <a:rPr lang="en-GB" dirty="0">
                <a:solidFill>
                  <a:srgbClr val="2E2E2E"/>
                </a:solidFill>
                <a:latin typeface="Helvetica Neue"/>
              </a:rPr>
              <a:t>are seven different industries within the finance, accountancy and financial services sector. </a:t>
            </a:r>
            <a:endParaRPr lang="en-GB" dirty="0" smtClean="0">
              <a:solidFill>
                <a:srgbClr val="2E2E2E"/>
              </a:solidFill>
              <a:latin typeface="Helvetica Neue"/>
            </a:endParaRPr>
          </a:p>
          <a:p>
            <a:pPr marL="0" indent="0" fontAlgn="base">
              <a:buNone/>
            </a:pPr>
            <a:r>
              <a:rPr lang="en-GB" dirty="0" smtClean="0">
                <a:solidFill>
                  <a:srgbClr val="2E2E2E"/>
                </a:solidFill>
                <a:latin typeface="Helvetica Neue"/>
              </a:rPr>
              <a:t>Jobs </a:t>
            </a:r>
            <a:r>
              <a:rPr lang="en-GB" dirty="0">
                <a:solidFill>
                  <a:srgbClr val="2E2E2E"/>
                </a:solidFill>
                <a:latin typeface="Helvetica Neue"/>
              </a:rPr>
              <a:t>vary from:</a:t>
            </a:r>
          </a:p>
          <a:p>
            <a:pPr lvl="2" fontAlgn="base">
              <a:buFont typeface="Arial"/>
              <a:buChar char="•"/>
            </a:pPr>
            <a:r>
              <a:rPr lang="en-GB" sz="3200" dirty="0">
                <a:solidFill>
                  <a:srgbClr val="2E2E2E"/>
                </a:solidFill>
                <a:latin typeface="Helvetica Neue"/>
              </a:rPr>
              <a:t>accountants</a:t>
            </a:r>
          </a:p>
          <a:p>
            <a:pPr lvl="2" fontAlgn="base">
              <a:buFont typeface="Arial"/>
              <a:buChar char="•"/>
            </a:pPr>
            <a:r>
              <a:rPr lang="en-GB" sz="3200" dirty="0">
                <a:solidFill>
                  <a:srgbClr val="2E2E2E"/>
                </a:solidFill>
                <a:latin typeface="Helvetica Neue"/>
              </a:rPr>
              <a:t>bank officials</a:t>
            </a:r>
          </a:p>
          <a:p>
            <a:pPr lvl="2" fontAlgn="base">
              <a:buFont typeface="Arial"/>
              <a:buChar char="•"/>
            </a:pPr>
            <a:r>
              <a:rPr lang="en-GB" sz="3200" dirty="0">
                <a:solidFill>
                  <a:srgbClr val="2E2E2E"/>
                </a:solidFill>
                <a:latin typeface="Helvetica Neue"/>
              </a:rPr>
              <a:t>underwriters</a:t>
            </a:r>
          </a:p>
          <a:p>
            <a:pPr lvl="2" fontAlgn="base">
              <a:buFont typeface="Arial"/>
              <a:buChar char="•"/>
            </a:pPr>
            <a:r>
              <a:rPr lang="en-GB" sz="3200" dirty="0">
                <a:solidFill>
                  <a:srgbClr val="2E2E2E"/>
                </a:solidFill>
                <a:latin typeface="Helvetica Neue"/>
              </a:rPr>
              <a:t>insurance and investment brokers</a:t>
            </a:r>
          </a:p>
          <a:p>
            <a:pPr lvl="2" fontAlgn="base">
              <a:buFont typeface="Arial"/>
              <a:buChar char="•"/>
            </a:pPr>
            <a:r>
              <a:rPr lang="en-GB" sz="3200" dirty="0">
                <a:solidFill>
                  <a:srgbClr val="2E2E2E"/>
                </a:solidFill>
                <a:latin typeface="Helvetica Neue"/>
              </a:rPr>
              <a:t>actuaries and pensions advisers</a:t>
            </a:r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06303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6632"/>
            <a:ext cx="9036496" cy="6120680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GB" sz="3600" b="1" u="sng" dirty="0">
                <a:latin typeface="Helvetica Neue"/>
              </a:rPr>
              <a:t>Advanced manufacturing </a:t>
            </a:r>
            <a:r>
              <a:rPr lang="en-GB" sz="3600" b="1" u="sng" dirty="0" smtClean="0">
                <a:latin typeface="Helvetica Neue"/>
              </a:rPr>
              <a:t>&amp; engineering</a:t>
            </a:r>
            <a:endParaRPr lang="en-GB" sz="3600" b="1" u="sng" dirty="0">
              <a:latin typeface="Helvetica Neue"/>
            </a:endParaRPr>
          </a:p>
          <a:p>
            <a:pPr marL="0" indent="0" fontAlgn="base">
              <a:buNone/>
            </a:pPr>
            <a:endParaRPr lang="en-GB" sz="3600" dirty="0" smtClean="0">
              <a:solidFill>
                <a:srgbClr val="2E2E2E"/>
              </a:solidFill>
              <a:latin typeface="Helvetica Neue"/>
            </a:endParaRPr>
          </a:p>
          <a:p>
            <a:pPr marL="0" indent="0" fontAlgn="base">
              <a:buNone/>
            </a:pPr>
            <a:r>
              <a:rPr lang="en-GB" sz="3600" dirty="0" smtClean="0">
                <a:solidFill>
                  <a:srgbClr val="2E2E2E"/>
                </a:solidFill>
                <a:latin typeface="Helvetica Neue"/>
              </a:rPr>
              <a:t>This </a:t>
            </a:r>
            <a:r>
              <a:rPr lang="en-GB" sz="3600" dirty="0">
                <a:solidFill>
                  <a:srgbClr val="2E2E2E"/>
                </a:solidFill>
                <a:latin typeface="Helvetica Neue"/>
              </a:rPr>
              <a:t>includes </a:t>
            </a:r>
            <a:r>
              <a:rPr lang="en-GB" sz="3600" dirty="0" smtClean="0">
                <a:solidFill>
                  <a:srgbClr val="2E2E2E"/>
                </a:solidFill>
                <a:latin typeface="Helvetica Neue"/>
              </a:rPr>
              <a:t>–</a:t>
            </a:r>
          </a:p>
          <a:p>
            <a:pPr lvl="3" indent="-342900" fontAlgn="base">
              <a:buFont typeface="Arial" pitchFamily="34" charset="0"/>
              <a:buChar char="•"/>
            </a:pPr>
            <a:r>
              <a:rPr lang="en-GB" sz="3600" dirty="0" smtClean="0">
                <a:solidFill>
                  <a:srgbClr val="2E2E2E"/>
                </a:solidFill>
                <a:latin typeface="Helvetica Neue"/>
              </a:rPr>
              <a:t>careers </a:t>
            </a:r>
            <a:r>
              <a:rPr lang="en-GB" sz="3600" dirty="0">
                <a:solidFill>
                  <a:srgbClr val="2E2E2E"/>
                </a:solidFill>
                <a:latin typeface="Helvetica Neue"/>
              </a:rPr>
              <a:t>requiring CAD </a:t>
            </a:r>
            <a:r>
              <a:rPr lang="en-GB" sz="3600" dirty="0" smtClean="0">
                <a:solidFill>
                  <a:srgbClr val="2E2E2E"/>
                </a:solidFill>
                <a:latin typeface="Helvetica Neue"/>
              </a:rPr>
              <a:t>skills</a:t>
            </a:r>
          </a:p>
          <a:p>
            <a:pPr lvl="3" indent="-342900" fontAlgn="base">
              <a:buFont typeface="Arial" pitchFamily="34" charset="0"/>
              <a:buChar char="•"/>
            </a:pPr>
            <a:r>
              <a:rPr lang="en-GB" sz="3600" dirty="0" smtClean="0">
                <a:solidFill>
                  <a:srgbClr val="2E2E2E"/>
                </a:solidFill>
                <a:latin typeface="Helvetica Neue"/>
              </a:rPr>
              <a:t>CNC </a:t>
            </a:r>
            <a:r>
              <a:rPr lang="en-GB" sz="3600" dirty="0">
                <a:solidFill>
                  <a:srgbClr val="2E2E2E"/>
                </a:solidFill>
                <a:latin typeface="Helvetica Neue"/>
              </a:rPr>
              <a:t>machine </a:t>
            </a:r>
            <a:r>
              <a:rPr lang="en-GB" sz="3600" dirty="0" smtClean="0">
                <a:solidFill>
                  <a:srgbClr val="2E2E2E"/>
                </a:solidFill>
                <a:latin typeface="Helvetica Neue"/>
              </a:rPr>
              <a:t>operatives</a:t>
            </a:r>
          </a:p>
          <a:p>
            <a:pPr lvl="3" indent="-342900" fontAlgn="base">
              <a:buFont typeface="Arial" pitchFamily="34" charset="0"/>
              <a:buChar char="•"/>
            </a:pPr>
            <a:r>
              <a:rPr lang="en-GB" sz="3600" dirty="0">
                <a:solidFill>
                  <a:srgbClr val="2E2E2E"/>
                </a:solidFill>
                <a:latin typeface="Helvetica Neue"/>
              </a:rPr>
              <a:t>g</a:t>
            </a:r>
            <a:r>
              <a:rPr lang="en-GB" sz="3600" dirty="0" smtClean="0">
                <a:solidFill>
                  <a:srgbClr val="2E2E2E"/>
                </a:solidFill>
                <a:latin typeface="Helvetica Neue"/>
              </a:rPr>
              <a:t>raduate mechanical </a:t>
            </a:r>
            <a:r>
              <a:rPr lang="en-GB" sz="3600" dirty="0">
                <a:solidFill>
                  <a:srgbClr val="2E2E2E"/>
                </a:solidFill>
                <a:latin typeface="Helvetica Neue"/>
              </a:rPr>
              <a:t>and electrical </a:t>
            </a:r>
            <a:r>
              <a:rPr lang="en-GB" sz="3600" dirty="0" smtClean="0">
                <a:solidFill>
                  <a:srgbClr val="2E2E2E"/>
                </a:solidFill>
                <a:latin typeface="Helvetica Neue"/>
              </a:rPr>
              <a:t>engineers </a:t>
            </a:r>
          </a:p>
          <a:p>
            <a:pPr lvl="3" indent="-342900" fontAlgn="base">
              <a:buFont typeface="Arial" pitchFamily="34" charset="0"/>
              <a:buChar char="•"/>
            </a:pPr>
            <a:r>
              <a:rPr lang="en-GB" sz="3600" dirty="0">
                <a:solidFill>
                  <a:srgbClr val="2E2E2E"/>
                </a:solidFill>
                <a:latin typeface="Helvetica Neue"/>
              </a:rPr>
              <a:t>e</a:t>
            </a:r>
            <a:r>
              <a:rPr lang="en-GB" sz="3600" dirty="0" smtClean="0">
                <a:solidFill>
                  <a:srgbClr val="2E2E2E"/>
                </a:solidFill>
                <a:latin typeface="Helvetica Neue"/>
              </a:rPr>
              <a:t>ngineering technicians </a:t>
            </a:r>
          </a:p>
          <a:p>
            <a:pPr lvl="3" indent="-342900" fontAlgn="base">
              <a:buFont typeface="Arial" pitchFamily="34" charset="0"/>
              <a:buChar char="•"/>
            </a:pPr>
            <a:r>
              <a:rPr lang="en-GB" sz="3600" dirty="0" smtClean="0">
                <a:solidFill>
                  <a:srgbClr val="2E2E2E"/>
                </a:solidFill>
                <a:latin typeface="Helvetica Neue"/>
              </a:rPr>
              <a:t>strategic marketing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314072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 fontScale="92500" lnSpcReduction="20000"/>
          </a:bodyPr>
          <a:lstStyle/>
          <a:p>
            <a:pPr marL="0" indent="0" algn="ctr" fontAlgn="base">
              <a:buNone/>
            </a:pPr>
            <a:r>
              <a:rPr lang="en-GB" sz="3900" b="1" u="sng" dirty="0">
                <a:latin typeface="Helvetica Neue"/>
              </a:rPr>
              <a:t>Renewable energies and recycling</a:t>
            </a:r>
          </a:p>
          <a:p>
            <a:pPr marL="0" indent="0" fontAlgn="base">
              <a:buNone/>
            </a:pPr>
            <a:endParaRPr lang="en-GB" sz="1700" dirty="0" smtClean="0">
              <a:solidFill>
                <a:srgbClr val="2E2E2E"/>
              </a:solidFill>
              <a:latin typeface="Helvetica Neue"/>
            </a:endParaRPr>
          </a:p>
          <a:p>
            <a:pPr marL="0" indent="0" fontAlgn="base">
              <a:buNone/>
            </a:pPr>
            <a:r>
              <a:rPr lang="en-GB" dirty="0" smtClean="0">
                <a:solidFill>
                  <a:srgbClr val="2E2E2E"/>
                </a:solidFill>
                <a:latin typeface="Helvetica Neue"/>
              </a:rPr>
              <a:t>European </a:t>
            </a:r>
            <a:r>
              <a:rPr lang="en-GB" dirty="0">
                <a:solidFill>
                  <a:srgbClr val="2E2E2E"/>
                </a:solidFill>
                <a:latin typeface="Helvetica Neue"/>
              </a:rPr>
              <a:t>and global agreements on more energy efficient technology are creating demand for new engineering solutions.  E</a:t>
            </a:r>
            <a:r>
              <a:rPr lang="en-GB" dirty="0" smtClean="0">
                <a:solidFill>
                  <a:srgbClr val="2E2E2E"/>
                </a:solidFill>
                <a:latin typeface="Helvetica Neue"/>
              </a:rPr>
              <a:t>ngineers </a:t>
            </a:r>
            <a:r>
              <a:rPr lang="en-GB" dirty="0">
                <a:solidFill>
                  <a:srgbClr val="2E2E2E"/>
                </a:solidFill>
                <a:latin typeface="Helvetica Neue"/>
              </a:rPr>
              <a:t>are at the forefront of designing everything from better forms of green energy and zero emission engines to the latest breed of nuclear power </a:t>
            </a:r>
            <a:r>
              <a:rPr lang="en-GB" dirty="0" smtClean="0">
                <a:solidFill>
                  <a:srgbClr val="2E2E2E"/>
                </a:solidFill>
                <a:latin typeface="Helvetica Neue"/>
              </a:rPr>
              <a:t>stations.</a:t>
            </a:r>
            <a:endParaRPr lang="en-GB" dirty="0">
              <a:solidFill>
                <a:srgbClr val="2E2E2E"/>
              </a:solidFill>
              <a:latin typeface="Helvetica Neue"/>
            </a:endParaRPr>
          </a:p>
          <a:p>
            <a:pPr marL="0" indent="0" fontAlgn="base">
              <a:buNone/>
            </a:pPr>
            <a:endParaRPr lang="en-GB" dirty="0" smtClean="0">
              <a:solidFill>
                <a:srgbClr val="2E2E2E"/>
              </a:solidFill>
              <a:latin typeface="Helvetica Neue"/>
            </a:endParaRPr>
          </a:p>
          <a:p>
            <a:pPr marL="0" indent="0" fontAlgn="base">
              <a:buNone/>
            </a:pPr>
            <a:r>
              <a:rPr lang="en-GB" dirty="0" smtClean="0">
                <a:solidFill>
                  <a:srgbClr val="2E2E2E"/>
                </a:solidFill>
                <a:latin typeface="Helvetica Neue"/>
              </a:rPr>
              <a:t>Careers </a:t>
            </a:r>
            <a:r>
              <a:rPr lang="en-GB" dirty="0">
                <a:solidFill>
                  <a:srgbClr val="2E2E2E"/>
                </a:solidFill>
                <a:latin typeface="Helvetica Neue"/>
              </a:rPr>
              <a:t>in this sector include:</a:t>
            </a:r>
          </a:p>
          <a:p>
            <a:pPr lvl="1" fontAlgn="base">
              <a:buFont typeface="Arial"/>
              <a:buChar char="•"/>
            </a:pPr>
            <a:r>
              <a:rPr lang="en-GB" sz="3200" dirty="0">
                <a:solidFill>
                  <a:srgbClr val="2E2E2E"/>
                </a:solidFill>
                <a:latin typeface="Helvetica Neue"/>
              </a:rPr>
              <a:t>mechanical engineers</a:t>
            </a:r>
          </a:p>
          <a:p>
            <a:pPr lvl="1" fontAlgn="base">
              <a:buFont typeface="Arial"/>
              <a:buChar char="•"/>
            </a:pPr>
            <a:r>
              <a:rPr lang="en-GB" sz="3200" dirty="0">
                <a:solidFill>
                  <a:srgbClr val="2E2E2E"/>
                </a:solidFill>
                <a:latin typeface="Helvetica Neue"/>
              </a:rPr>
              <a:t>research and development managers</a:t>
            </a:r>
          </a:p>
          <a:p>
            <a:pPr lvl="1" fontAlgn="base">
              <a:buFont typeface="Arial"/>
              <a:buChar char="•"/>
            </a:pPr>
            <a:r>
              <a:rPr lang="en-GB" sz="3200" dirty="0">
                <a:solidFill>
                  <a:srgbClr val="2E2E2E"/>
                </a:solidFill>
                <a:latin typeface="Helvetica Neue"/>
              </a:rPr>
              <a:t>physical scientists</a:t>
            </a:r>
          </a:p>
          <a:p>
            <a:pPr lvl="1" fontAlgn="base">
              <a:buFont typeface="Arial"/>
              <a:buChar char="•"/>
            </a:pPr>
            <a:r>
              <a:rPr lang="en-GB" sz="3200" dirty="0">
                <a:solidFill>
                  <a:srgbClr val="2E2E2E"/>
                </a:solidFill>
                <a:latin typeface="Helvetica Neue"/>
              </a:rPr>
              <a:t>design and development engineers</a:t>
            </a:r>
          </a:p>
          <a:p>
            <a:pPr lvl="1" fontAlgn="base">
              <a:buFont typeface="Arial"/>
              <a:buChar char="•"/>
            </a:pPr>
            <a:r>
              <a:rPr lang="en-GB" sz="3200" dirty="0">
                <a:solidFill>
                  <a:srgbClr val="2E2E2E"/>
                </a:solidFill>
                <a:latin typeface="Helvetica Neue"/>
              </a:rPr>
              <a:t>biological scientists and biochemists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2202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4525963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en-GB" sz="4000" b="1" u="sng" dirty="0">
                <a:latin typeface="Helvetica Neue"/>
              </a:rPr>
              <a:t>Health and life sciences</a:t>
            </a:r>
          </a:p>
          <a:p>
            <a:pPr marL="0" indent="0" algn="ctr" fontAlgn="base">
              <a:buNone/>
            </a:pPr>
            <a:endParaRPr lang="en-GB" sz="4000" u="sng" dirty="0" smtClean="0">
              <a:solidFill>
                <a:srgbClr val="2E2E2E"/>
              </a:solidFill>
              <a:latin typeface="Helvetica Neue"/>
            </a:endParaRPr>
          </a:p>
          <a:p>
            <a:pPr marL="0" indent="0" fontAlgn="base">
              <a:buNone/>
            </a:pPr>
            <a:r>
              <a:rPr lang="en-GB" dirty="0" smtClean="0">
                <a:solidFill>
                  <a:srgbClr val="2E2E2E"/>
                </a:solidFill>
                <a:latin typeface="Helvetica Neue"/>
              </a:rPr>
              <a:t>This </a:t>
            </a:r>
            <a:r>
              <a:rPr lang="en-GB" dirty="0">
                <a:solidFill>
                  <a:srgbClr val="2E2E2E"/>
                </a:solidFill>
                <a:latin typeface="Helvetica Neue"/>
              </a:rPr>
              <a:t>sector is very diverse but all the industries use scientific techniques to convert materials from one form into another.</a:t>
            </a:r>
          </a:p>
          <a:p>
            <a:pPr marL="0" indent="0">
              <a:buNone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190666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388</Words>
  <Application>Microsoft Office PowerPoint</Application>
  <PresentationFormat>On-screen Show (4:3)</PresentationFormat>
  <Paragraphs>75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Year 12 Careers Booklet Labour Market Information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dhall427</dc:creator>
  <cp:lastModifiedBy>D HALL</cp:lastModifiedBy>
  <cp:revision>21</cp:revision>
  <cp:lastPrinted>2015-06-09T14:04:01Z</cp:lastPrinted>
  <dcterms:created xsi:type="dcterms:W3CDTF">2015-05-12T14:22:38Z</dcterms:created>
  <dcterms:modified xsi:type="dcterms:W3CDTF">2015-06-09T14:08:48Z</dcterms:modified>
</cp:coreProperties>
</file>